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6"/>
  </p:notesMasterIdLst>
  <p:sldIdLst>
    <p:sldId id="256" r:id="rId3"/>
    <p:sldId id="320" r:id="rId4"/>
    <p:sldId id="284" r:id="rId5"/>
    <p:sldId id="321" r:id="rId6"/>
    <p:sldId id="322" r:id="rId7"/>
    <p:sldId id="323" r:id="rId8"/>
    <p:sldId id="324" r:id="rId9"/>
    <p:sldId id="325" r:id="rId10"/>
    <p:sldId id="326" r:id="rId11"/>
    <p:sldId id="328" r:id="rId12"/>
    <p:sldId id="327" r:id="rId13"/>
    <p:sldId id="329" r:id="rId14"/>
    <p:sldId id="280" r:id="rId15"/>
  </p:sldIdLst>
  <p:sldSz cx="9144000" cy="6858000" type="screen4x3"/>
  <p:notesSz cx="7559675" cy="10691813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03" autoAdjust="0"/>
    <p:restoredTop sz="94660"/>
  </p:normalViewPr>
  <p:slideViewPr>
    <p:cSldViewPr snapToGrid="0">
      <p:cViewPr varScale="1">
        <p:scale>
          <a:sx n="68" d="100"/>
          <a:sy n="68" d="100"/>
        </p:scale>
        <p:origin x="13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F360AD-CAE2-4E5E-BFE1-50DC29F1266B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374775" y="1336675"/>
            <a:ext cx="4810125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755650" y="5145088"/>
            <a:ext cx="6048375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A36F04-03A1-48BA-9508-1C76BB8CF56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348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4400" b="0" strike="noStrike" spc="-1"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4400" b="0" strike="noStrike" spc="-1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4400" b="0" strike="noStrike" spc="-1"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4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4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4400" b="0" strike="noStrike" spc="-1"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4400" b="0" strike="noStrike" spc="-1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4400" b="0" strike="noStrike" spc="-1"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4400" b="0" strike="noStrike" spc="-1"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4400" b="0" strike="noStrike" spc="-1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4400" b="0" strike="noStrike" spc="-1"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4400" b="0" strike="noStrike" spc="-1"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4400" b="0" strike="noStrike" spc="-1"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9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92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93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4400" b="0" strike="noStrike" spc="-1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4400" b="0" strike="noStrike" spc="-1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4400" b="0" strike="noStrike" spc="-1"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4400" b="0" strike="noStrike" spc="-1"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2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4400" b="0" strike="noStrike" spc="-1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t-B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stomShape 1"/>
          <p:cNvSpPr/>
          <p:nvPr/>
        </p:nvSpPr>
        <p:spPr>
          <a:xfrm>
            <a:off x="0" y="0"/>
            <a:ext cx="9142920" cy="1081080"/>
          </a:xfrm>
          <a:prstGeom prst="rect">
            <a:avLst/>
          </a:prstGeom>
          <a:gradFill rotWithShape="0">
            <a:gsLst>
              <a:gs pos="1000">
                <a:schemeClr val="bg1"/>
              </a:gs>
              <a:gs pos="72000">
                <a:schemeClr val="bg1">
                  <a:lumMod val="68000"/>
                </a:schemeClr>
              </a:gs>
              <a:gs pos="98000">
                <a:schemeClr val="tx1">
                  <a:lumMod val="50000"/>
                  <a:lumOff val="50000"/>
                </a:schemeClr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" name="CustomShape 2"/>
          <p:cNvSpPr/>
          <p:nvPr/>
        </p:nvSpPr>
        <p:spPr>
          <a:xfrm>
            <a:off x="0" y="1064160"/>
            <a:ext cx="9142920" cy="16920"/>
          </a:xfrm>
          <a:prstGeom prst="rect">
            <a:avLst/>
          </a:prstGeom>
          <a:gradFill rotWithShape="0">
            <a:gsLst>
              <a:gs pos="79000">
                <a:srgbClr val="E85412"/>
              </a:gs>
              <a:gs pos="100000">
                <a:srgbClr val="FF9A40">
                  <a:alpha val="0"/>
                </a:srgbClr>
              </a:gs>
            </a:gsLst>
            <a:lin ang="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CustomShape 3"/>
          <p:cNvSpPr/>
          <p:nvPr/>
        </p:nvSpPr>
        <p:spPr>
          <a:xfrm>
            <a:off x="0" y="6592680"/>
            <a:ext cx="6876000" cy="264240"/>
          </a:xfrm>
          <a:prstGeom prst="rect">
            <a:avLst/>
          </a:prstGeom>
          <a:solidFill>
            <a:srgbClr val="E8541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" name="CustomShape 4"/>
          <p:cNvSpPr/>
          <p:nvPr/>
        </p:nvSpPr>
        <p:spPr>
          <a:xfrm>
            <a:off x="6742080" y="6597000"/>
            <a:ext cx="261720" cy="261720"/>
          </a:xfrm>
          <a:prstGeom prst="chevron">
            <a:avLst>
              <a:gd name="adj" fmla="val 50000"/>
            </a:avLst>
          </a:prstGeom>
          <a:solidFill>
            <a:srgbClr val="E854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CustomShape 5"/>
          <p:cNvSpPr/>
          <p:nvPr/>
        </p:nvSpPr>
        <p:spPr>
          <a:xfrm>
            <a:off x="6924600" y="6597000"/>
            <a:ext cx="592200" cy="261720"/>
          </a:xfrm>
          <a:prstGeom prst="chevron">
            <a:avLst>
              <a:gd name="adj" fmla="val 50000"/>
            </a:avLst>
          </a:prstGeom>
          <a:solidFill>
            <a:srgbClr val="E854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" name="CustomShape 6"/>
          <p:cNvSpPr/>
          <p:nvPr/>
        </p:nvSpPr>
        <p:spPr>
          <a:xfrm>
            <a:off x="7439760" y="6592680"/>
            <a:ext cx="422280" cy="261720"/>
          </a:xfrm>
          <a:prstGeom prst="chevron">
            <a:avLst>
              <a:gd name="adj" fmla="val 50000"/>
            </a:avLst>
          </a:prstGeom>
          <a:solidFill>
            <a:srgbClr val="E854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" name="CustomShape 7"/>
          <p:cNvSpPr/>
          <p:nvPr/>
        </p:nvSpPr>
        <p:spPr>
          <a:xfrm>
            <a:off x="7779240" y="6592680"/>
            <a:ext cx="293040" cy="261720"/>
          </a:xfrm>
          <a:prstGeom prst="chevron">
            <a:avLst>
              <a:gd name="adj" fmla="val 50000"/>
            </a:avLst>
          </a:prstGeom>
          <a:solidFill>
            <a:srgbClr val="E854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" name="CustomShape 8"/>
          <p:cNvSpPr/>
          <p:nvPr/>
        </p:nvSpPr>
        <p:spPr>
          <a:xfrm>
            <a:off x="7989840" y="6592680"/>
            <a:ext cx="273240" cy="261720"/>
          </a:xfrm>
          <a:prstGeom prst="chevron">
            <a:avLst>
              <a:gd name="adj" fmla="val 54347"/>
            </a:avLst>
          </a:prstGeom>
          <a:solidFill>
            <a:srgbClr val="E854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" name="CustomShape 9"/>
          <p:cNvSpPr/>
          <p:nvPr/>
        </p:nvSpPr>
        <p:spPr>
          <a:xfrm>
            <a:off x="8181360" y="6592680"/>
            <a:ext cx="190440" cy="261720"/>
          </a:xfrm>
          <a:prstGeom prst="chevron">
            <a:avLst>
              <a:gd name="adj" fmla="val 70289"/>
            </a:avLst>
          </a:prstGeom>
          <a:solidFill>
            <a:srgbClr val="E854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" name="Image 20"/>
          <p:cNvPicPr/>
          <p:nvPr/>
        </p:nvPicPr>
        <p:blipFill>
          <a:blip r:embed="rId14"/>
          <a:srcRect t="28347" b="31524"/>
          <a:stretch/>
        </p:blipFill>
        <p:spPr>
          <a:xfrm>
            <a:off x="106560" y="119160"/>
            <a:ext cx="1945800" cy="780120"/>
          </a:xfrm>
          <a:prstGeom prst="rect">
            <a:avLst/>
          </a:prstGeom>
          <a:ln>
            <a:noFill/>
          </a:ln>
          <a:effectLst>
            <a:outerShdw blurRad="254000" dist="139700" dir="1260000" sx="98000" sy="98000" algn="tl" rotWithShape="0">
              <a:srgbClr val="333333">
                <a:alpha val="54000"/>
              </a:srgbClr>
            </a:outerShdw>
          </a:effectLst>
        </p:spPr>
      </p:pic>
      <p:sp>
        <p:nvSpPr>
          <p:cNvPr id="10" name="PlaceHolder 10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pt-BR" sz="4400" b="0" strike="noStrike" spc="-1">
                <a:latin typeface="Arial"/>
              </a:rPr>
              <a:t>Clique para editar o formato do texto do título</a:t>
            </a:r>
          </a:p>
        </p:txBody>
      </p:sp>
      <p:sp>
        <p:nvSpPr>
          <p:cNvPr id="11" name="PlaceHolder 11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3200" b="0" strike="noStrike" spc="-1">
                <a:latin typeface="Arial"/>
              </a:rPr>
              <a:t>Clique para editar o formato do texto da estrutura de tópicos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pt-BR" sz="2800" b="0" strike="noStrike" spc="-1">
                <a:latin typeface="Arial"/>
              </a:rPr>
              <a:t>2.º nível da estrutura de tópicos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2400" b="0" strike="noStrike" spc="-1">
                <a:latin typeface="Arial"/>
              </a:rPr>
              <a:t>3.º nível da estrutura de tópicos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pt-BR" sz="2000" b="0" strike="noStrike" spc="-1">
                <a:latin typeface="Arial"/>
              </a:rPr>
              <a:t>4.º nível da estrutura de tópicos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2000" b="0" strike="noStrike" spc="-1">
                <a:latin typeface="Arial"/>
              </a:rPr>
              <a:t>5.º nível da estrutura de tópicos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2000" b="0" strike="noStrike" spc="-1">
                <a:latin typeface="Arial"/>
              </a:rPr>
              <a:t>6.º nível da estrutura de tópicos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2000" b="0" strike="noStrike" spc="-1">
                <a:latin typeface="Arial"/>
              </a:rPr>
              <a:t>7.º nível da estrutura de tópicos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Image 16"/>
          <p:cNvPicPr/>
          <p:nvPr/>
        </p:nvPicPr>
        <p:blipFill>
          <a:blip r:embed="rId14"/>
          <a:srcRect l="12248" r="774"/>
          <a:stretch/>
        </p:blipFill>
        <p:spPr>
          <a:xfrm>
            <a:off x="0" y="9000"/>
            <a:ext cx="9142920" cy="5444280"/>
          </a:xfrm>
          <a:prstGeom prst="rect">
            <a:avLst/>
          </a:prstGeom>
          <a:ln>
            <a:noFill/>
          </a:ln>
        </p:spPr>
      </p:pic>
      <p:sp>
        <p:nvSpPr>
          <p:cNvPr id="49" name="CustomShape 1"/>
          <p:cNvSpPr/>
          <p:nvPr/>
        </p:nvSpPr>
        <p:spPr>
          <a:xfrm>
            <a:off x="0" y="3728520"/>
            <a:ext cx="9142920" cy="1703880"/>
          </a:xfrm>
          <a:prstGeom prst="rect">
            <a:avLst/>
          </a:prstGeom>
          <a:gradFill rotWithShape="0">
            <a:gsLst>
              <a:gs pos="1000">
                <a:schemeClr val="bg1">
                  <a:lumMod val="75000"/>
                  <a:alpha val="66000"/>
                </a:schemeClr>
              </a:gs>
              <a:gs pos="54000">
                <a:schemeClr val="bg1">
                  <a:lumMod val="68000"/>
                </a:schemeClr>
              </a:gs>
              <a:gs pos="98000">
                <a:schemeClr val="tx1">
                  <a:lumMod val="50000"/>
                  <a:lumOff val="50000"/>
                </a:schemeClr>
              </a:gs>
            </a:gsLst>
            <a:lin ang="108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0" name="CustomShape 2"/>
          <p:cNvSpPr/>
          <p:nvPr/>
        </p:nvSpPr>
        <p:spPr>
          <a:xfrm>
            <a:off x="0" y="5445360"/>
            <a:ext cx="9142920" cy="16920"/>
          </a:xfrm>
          <a:prstGeom prst="rect">
            <a:avLst/>
          </a:prstGeom>
          <a:gradFill rotWithShape="0">
            <a:gsLst>
              <a:gs pos="79000">
                <a:srgbClr val="E85412"/>
              </a:gs>
              <a:gs pos="100000">
                <a:srgbClr val="FF9A40">
                  <a:alpha val="0"/>
                </a:srgbClr>
              </a:gs>
            </a:gsLst>
            <a:lin ang="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" name="CustomShape 3"/>
          <p:cNvSpPr/>
          <p:nvPr/>
        </p:nvSpPr>
        <p:spPr>
          <a:xfrm>
            <a:off x="1834920" y="-45360"/>
            <a:ext cx="5473080" cy="54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pt-BR" sz="1200" b="1" strike="noStrike" spc="-1">
                <a:solidFill>
                  <a:srgbClr val="000000"/>
                </a:solidFill>
                <a:latin typeface="Arial"/>
                <a:ea typeface="DejaVu Sans"/>
              </a:rPr>
              <a:t>Advanced THermomechanical multiscale mOdelling of Refractory linings</a:t>
            </a:r>
            <a:endParaRPr lang="pt-BR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pt-BR" sz="1200" b="0" strike="noStrike" spc="-1">
              <a:latin typeface="Arial"/>
            </a:endParaRPr>
          </a:p>
        </p:txBody>
      </p:sp>
      <p:sp>
        <p:nvSpPr>
          <p:cNvPr id="52" name="CustomShape 4"/>
          <p:cNvSpPr/>
          <p:nvPr/>
        </p:nvSpPr>
        <p:spPr>
          <a:xfrm>
            <a:off x="1987200" y="106920"/>
            <a:ext cx="5473080" cy="54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pt-BR" sz="1200" b="1" strike="noStrike" spc="-1">
                <a:solidFill>
                  <a:srgbClr val="000000"/>
                </a:solidFill>
                <a:latin typeface="Arial"/>
                <a:ea typeface="DejaVu Sans"/>
              </a:rPr>
              <a:t>Advanced THermomechanical multiscale mOdelling of Refractory linings</a:t>
            </a:r>
            <a:endParaRPr lang="pt-BR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pt-BR" sz="1200" b="0" strike="noStrike" spc="-1">
              <a:latin typeface="Arial"/>
            </a:endParaRPr>
          </a:p>
        </p:txBody>
      </p:sp>
      <p:pic>
        <p:nvPicPr>
          <p:cNvPr id="53" name="Image 10"/>
          <p:cNvPicPr/>
          <p:nvPr/>
        </p:nvPicPr>
        <p:blipFill>
          <a:blip r:embed="rId15"/>
          <a:stretch/>
        </p:blipFill>
        <p:spPr>
          <a:xfrm>
            <a:off x="141120" y="5586480"/>
            <a:ext cx="2156760" cy="507240"/>
          </a:xfrm>
          <a:prstGeom prst="rect">
            <a:avLst/>
          </a:prstGeom>
          <a:ln w="63360">
            <a:solidFill>
              <a:schemeClr val="bg1"/>
            </a:solidFill>
            <a:round/>
          </a:ln>
          <a:effectLst>
            <a:outerShdw blurRad="127000" dist="101600" dir="2700000" sx="97000" sy="97000" algn="tl" rotWithShape="0">
              <a:srgbClr val="000000">
                <a:alpha val="27000"/>
              </a:srgbClr>
            </a:outerShdw>
          </a:effectLst>
        </p:spPr>
      </p:pic>
      <p:pic>
        <p:nvPicPr>
          <p:cNvPr id="54" name="Image 9"/>
          <p:cNvPicPr/>
          <p:nvPr/>
        </p:nvPicPr>
        <p:blipFill>
          <a:blip r:embed="rId16"/>
          <a:srcRect r="316"/>
          <a:stretch/>
        </p:blipFill>
        <p:spPr>
          <a:xfrm>
            <a:off x="2513520" y="5558400"/>
            <a:ext cx="577080" cy="549360"/>
          </a:xfrm>
          <a:prstGeom prst="rect">
            <a:avLst/>
          </a:prstGeom>
          <a:ln w="63360">
            <a:solidFill>
              <a:schemeClr val="bg1"/>
            </a:solidFill>
            <a:round/>
          </a:ln>
          <a:effectLst>
            <a:outerShdw blurRad="127000" dist="101600" dir="2700000" algn="tl" rotWithShape="0">
              <a:srgbClr val="000000">
                <a:alpha val="18000"/>
              </a:srgbClr>
            </a:outerShdw>
          </a:effectLst>
        </p:spPr>
      </p:pic>
      <p:pic>
        <p:nvPicPr>
          <p:cNvPr id="55" name="Image 11"/>
          <p:cNvPicPr/>
          <p:nvPr/>
        </p:nvPicPr>
        <p:blipFill>
          <a:blip r:embed="rId17"/>
          <a:stretch/>
        </p:blipFill>
        <p:spPr>
          <a:xfrm>
            <a:off x="111600" y="6267600"/>
            <a:ext cx="1107720" cy="443880"/>
          </a:xfrm>
          <a:prstGeom prst="rect">
            <a:avLst/>
          </a:prstGeom>
          <a:ln>
            <a:noFill/>
          </a:ln>
          <a:effectLst>
            <a:outerShdw blurRad="101600" dist="101600" dir="2700000" sx="96000" sy="96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6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pt-BR" sz="4400" b="0" strike="noStrike" spc="-1">
                <a:latin typeface="Arial"/>
              </a:rPr>
              <a:t>Clique para editar o formato do texto do título</a:t>
            </a:r>
          </a:p>
        </p:txBody>
      </p:sp>
      <p:sp>
        <p:nvSpPr>
          <p:cNvPr id="57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3200" b="0" strike="noStrike" spc="-1">
                <a:latin typeface="Arial"/>
              </a:rPr>
              <a:t>Clique para editar o formato do texto da estrutura de tópicos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pt-BR" sz="2800" b="0" strike="noStrike" spc="-1">
                <a:latin typeface="Arial"/>
              </a:rPr>
              <a:t>2.º nível da estrutura de tópicos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2400" b="0" strike="noStrike" spc="-1">
                <a:latin typeface="Arial"/>
              </a:rPr>
              <a:t>3.º nível da estrutura de tópicos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pt-BR" sz="2000" b="0" strike="noStrike" spc="-1">
                <a:latin typeface="Arial"/>
              </a:rPr>
              <a:t>4.º nível da estrutura de tópicos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2000" b="0" strike="noStrike" spc="-1">
                <a:latin typeface="Arial"/>
              </a:rPr>
              <a:t>5.º nível da estrutura de tópicos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2000" b="0" strike="noStrike" spc="-1">
                <a:latin typeface="Arial"/>
              </a:rPr>
              <a:t>6.º nível da estrutura de tópicos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2000" b="0" strike="noStrike" spc="-1">
                <a:latin typeface="Arial"/>
              </a:rPr>
              <a:t>7.º nível da estrutura de tópicos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stomShape 1"/>
          <p:cNvSpPr/>
          <p:nvPr/>
        </p:nvSpPr>
        <p:spPr>
          <a:xfrm>
            <a:off x="307800" y="1443240"/>
            <a:ext cx="8564040" cy="4918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90000"/>
              </a:lnSpc>
              <a:spcBef>
                <a:spcPts val="1001"/>
              </a:spcBef>
            </a:pPr>
            <a:r>
              <a:rPr lang="pt-BR" sz="2400" b="1" dirty="0"/>
              <a:t>6JORNINC - 1 JORPROCIV 2018</a:t>
            </a:r>
            <a:r>
              <a:rPr lang="pt-BR" sz="3600" b="1" strike="noStrike" spc="-1" dirty="0">
                <a:solidFill>
                  <a:srgbClr val="000000"/>
                </a:solidFill>
                <a:latin typeface="Arial"/>
                <a:ea typeface="DejaVu Sans"/>
              </a:rPr>
              <a:t> </a:t>
            </a:r>
          </a:p>
          <a:p>
            <a:pPr algn="ctr">
              <a:lnSpc>
                <a:spcPct val="90000"/>
              </a:lnSpc>
              <a:spcBef>
                <a:spcPts val="1001"/>
              </a:spcBef>
            </a:pPr>
            <a:r>
              <a:rPr lang="pt-BR" sz="2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Universidade de Coimbra</a:t>
            </a:r>
            <a:endParaRPr lang="pt-BR" sz="2800" b="0" strike="noStrike" spc="-1" dirty="0">
              <a:latin typeface="Arial"/>
            </a:endParaRPr>
          </a:p>
        </p:txBody>
      </p:sp>
      <p:sp>
        <p:nvSpPr>
          <p:cNvPr id="95" name="CustomShape 2"/>
          <p:cNvSpPr/>
          <p:nvPr/>
        </p:nvSpPr>
        <p:spPr>
          <a:xfrm>
            <a:off x="36360" y="6597000"/>
            <a:ext cx="5338440" cy="257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pt-BR" sz="1100" b="1" strike="noStrike" spc="-1" dirty="0">
                <a:solidFill>
                  <a:srgbClr val="FFFFFF"/>
                </a:solidFill>
                <a:latin typeface="Arial"/>
                <a:ea typeface="DejaVu Sans"/>
              </a:rPr>
              <a:t>Rafael Oliveira, </a:t>
            </a:r>
            <a:r>
              <a:rPr lang="pt-BR" sz="1100" b="1" strike="noStrike" spc="-1" dirty="0" err="1">
                <a:solidFill>
                  <a:srgbClr val="FFFFFF"/>
                </a:solidFill>
                <a:latin typeface="Arial"/>
                <a:ea typeface="DejaVu Sans"/>
              </a:rPr>
              <a:t>University</a:t>
            </a:r>
            <a:r>
              <a:rPr lang="pt-BR" sz="1100" b="1" strike="noStrike" spc="-1" dirty="0">
                <a:solidFill>
                  <a:srgbClr val="FFFFFF"/>
                </a:solidFill>
                <a:latin typeface="Arial"/>
                <a:ea typeface="DejaVu Sans"/>
              </a:rPr>
              <a:t> </a:t>
            </a:r>
            <a:r>
              <a:rPr lang="pt-BR" sz="1100" b="1" strike="noStrike" spc="-1" dirty="0" err="1">
                <a:solidFill>
                  <a:srgbClr val="FFFFFF"/>
                </a:solidFill>
                <a:latin typeface="Arial"/>
                <a:ea typeface="DejaVu Sans"/>
              </a:rPr>
              <a:t>of</a:t>
            </a:r>
            <a:r>
              <a:rPr lang="pt-BR" sz="1100" b="1" strike="noStrike" spc="-1" dirty="0">
                <a:solidFill>
                  <a:srgbClr val="FFFFFF"/>
                </a:solidFill>
                <a:latin typeface="Arial"/>
                <a:ea typeface="DejaVu Sans"/>
              </a:rPr>
              <a:t> Coimbra, ATHOR Project, </a:t>
            </a:r>
            <a:r>
              <a:rPr lang="pt-BR" sz="1100" b="1" spc="-1" dirty="0" err="1">
                <a:solidFill>
                  <a:srgbClr val="FFFFFF"/>
                </a:solidFill>
                <a:latin typeface="Arial"/>
                <a:ea typeface="DejaVu Sans"/>
              </a:rPr>
              <a:t>November</a:t>
            </a:r>
            <a:r>
              <a:rPr lang="pt-BR" sz="1100" b="1" spc="-1" dirty="0">
                <a:solidFill>
                  <a:srgbClr val="FFFFFF"/>
                </a:solidFill>
                <a:latin typeface="Arial"/>
                <a:ea typeface="DejaVu Sans"/>
              </a:rPr>
              <a:t> </a:t>
            </a:r>
            <a:r>
              <a:rPr lang="pt-BR" sz="1100" b="1" strike="noStrike" spc="-1" dirty="0">
                <a:solidFill>
                  <a:srgbClr val="FFFFFF"/>
                </a:solidFill>
                <a:latin typeface="Arial"/>
                <a:ea typeface="DejaVu Sans"/>
              </a:rPr>
              <a:t>2018</a:t>
            </a:r>
            <a:endParaRPr lang="pt-BR" sz="1100" b="0" strike="noStrike" spc="-1" dirty="0">
              <a:latin typeface="Arial"/>
            </a:endParaRPr>
          </a:p>
        </p:txBody>
      </p:sp>
      <p:sp>
        <p:nvSpPr>
          <p:cNvPr id="96" name="CustomShape 3"/>
          <p:cNvSpPr/>
          <p:nvPr/>
        </p:nvSpPr>
        <p:spPr>
          <a:xfrm>
            <a:off x="489240" y="2689920"/>
            <a:ext cx="8345880" cy="1819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pt-BR" sz="3600" dirty="0"/>
              <a:t>Caracterização Térmica e Mecânica de Materiais Refratários: O Estado de Arte</a:t>
            </a:r>
            <a:endParaRPr lang="en-US" sz="7200" b="0" i="1" strike="noStrike" spc="-1" dirty="0">
              <a:latin typeface="Arial"/>
            </a:endParaRPr>
          </a:p>
        </p:txBody>
      </p:sp>
      <p:sp>
        <p:nvSpPr>
          <p:cNvPr id="97" name="CustomShape 4"/>
          <p:cNvSpPr/>
          <p:nvPr/>
        </p:nvSpPr>
        <p:spPr>
          <a:xfrm>
            <a:off x="6549660" y="5315399"/>
            <a:ext cx="4570920" cy="1195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228600" indent="-22752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•"/>
            </a:pPr>
            <a:r>
              <a:rPr lang="pt-BR" sz="1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Rafael Oliveira</a:t>
            </a:r>
          </a:p>
          <a:p>
            <a:pPr marL="228600" indent="-22752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•"/>
            </a:pPr>
            <a:r>
              <a:rPr lang="pt-BR" sz="1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Prof. João Rodrigues</a:t>
            </a:r>
            <a:endParaRPr lang="pt-BR" spc="-1" dirty="0">
              <a:solidFill>
                <a:srgbClr val="000000"/>
              </a:solidFill>
              <a:latin typeface="Arial"/>
              <a:ea typeface="DejaVu Sans"/>
            </a:endParaRPr>
          </a:p>
          <a:p>
            <a:pPr marL="228600" indent="-22752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•"/>
            </a:pPr>
            <a:r>
              <a:rPr lang="pt-BR" sz="1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Dr. João Pereira</a:t>
            </a:r>
            <a:endParaRPr lang="pt-BR" sz="1800" b="0" strike="noStrike" spc="-1" dirty="0">
              <a:latin typeface="Arial"/>
            </a:endParaRPr>
          </a:p>
          <a:p>
            <a:pPr algn="r">
              <a:lnSpc>
                <a:spcPct val="90000"/>
              </a:lnSpc>
              <a:spcBef>
                <a:spcPts val="1001"/>
              </a:spcBef>
            </a:pPr>
            <a:endParaRPr lang="pt-BR" sz="1800" b="0" strike="noStrike" spc="-1" dirty="0">
              <a:latin typeface="Arial"/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BB6590EA-1E55-4D93-8AD3-33A623D9BD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24" y="5315399"/>
            <a:ext cx="2527056" cy="11638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8306280" y="6592680"/>
            <a:ext cx="775440" cy="239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B1FF22CD-8A22-4D51-9A5E-1D11E5E8D0D6}" type="slidenum">
              <a:rPr lang="pt-BR" sz="1400" b="0" strike="noStrike" spc="-1">
                <a:solidFill>
                  <a:srgbClr val="8B8B8B"/>
                </a:solidFill>
                <a:latin typeface="Arial"/>
                <a:ea typeface="DejaVu Sans"/>
              </a:rPr>
              <a:t>10</a:t>
            </a:fld>
            <a:endParaRPr lang="pt-BR" sz="1400" b="0" strike="noStrike" spc="-1">
              <a:latin typeface="Arial"/>
            </a:endParaRPr>
          </a:p>
        </p:txBody>
      </p:sp>
      <p:sp>
        <p:nvSpPr>
          <p:cNvPr id="99" name="CustomShape 2"/>
          <p:cNvSpPr/>
          <p:nvPr/>
        </p:nvSpPr>
        <p:spPr>
          <a:xfrm>
            <a:off x="307800" y="1317960"/>
            <a:ext cx="8357897" cy="10523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dirty="0"/>
              <a:t>A resistência ao choque térmico é uma propriedade fundamental para a escolha de materiais refratários, visando a prevenção da fragmentação do mesmo em serviço.</a:t>
            </a:r>
            <a:endParaRPr lang="pt-BR" i="1" dirty="0"/>
          </a:p>
        </p:txBody>
      </p:sp>
      <p:sp>
        <p:nvSpPr>
          <p:cNvPr id="100" name="CustomShape 3"/>
          <p:cNvSpPr/>
          <p:nvPr/>
        </p:nvSpPr>
        <p:spPr>
          <a:xfrm>
            <a:off x="2341800" y="265653"/>
            <a:ext cx="6739920" cy="10523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08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</a:pPr>
            <a:r>
              <a:rPr lang="pt-BR" sz="2800" b="1" spc="-1" dirty="0">
                <a:solidFill>
                  <a:srgbClr val="000000"/>
                </a:solidFill>
              </a:rPr>
              <a:t>Resistência ao choque térmico</a:t>
            </a:r>
            <a:endParaRPr lang="pt-BR" sz="2800" b="1" spc="-1" dirty="0"/>
          </a:p>
        </p:txBody>
      </p:sp>
      <p:sp>
        <p:nvSpPr>
          <p:cNvPr id="101" name="CustomShape 4"/>
          <p:cNvSpPr/>
          <p:nvPr/>
        </p:nvSpPr>
        <p:spPr>
          <a:xfrm>
            <a:off x="0" y="6599880"/>
            <a:ext cx="5338440" cy="257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pt-BR" sz="1100" b="1" spc="-1" dirty="0">
                <a:solidFill>
                  <a:srgbClr val="FFFFFF"/>
                </a:solidFill>
              </a:rPr>
              <a:t>Rafael Oliveira, </a:t>
            </a:r>
            <a:r>
              <a:rPr lang="pt-BR" sz="1100" b="1" spc="-1" dirty="0" err="1">
                <a:solidFill>
                  <a:srgbClr val="FFFFFF"/>
                </a:solidFill>
              </a:rPr>
              <a:t>University</a:t>
            </a:r>
            <a:r>
              <a:rPr lang="pt-BR" sz="1100" b="1" spc="-1" dirty="0">
                <a:solidFill>
                  <a:srgbClr val="FFFFFF"/>
                </a:solidFill>
              </a:rPr>
              <a:t> </a:t>
            </a:r>
            <a:r>
              <a:rPr lang="pt-BR" sz="1100" b="1" spc="-1" dirty="0" err="1">
                <a:solidFill>
                  <a:srgbClr val="FFFFFF"/>
                </a:solidFill>
              </a:rPr>
              <a:t>of</a:t>
            </a:r>
            <a:r>
              <a:rPr lang="pt-BR" sz="1100" b="1" spc="-1" dirty="0">
                <a:solidFill>
                  <a:srgbClr val="FFFFFF"/>
                </a:solidFill>
              </a:rPr>
              <a:t> Coimbra, ATHOR Project, </a:t>
            </a:r>
            <a:r>
              <a:rPr lang="pt-BR" sz="1100" b="1" spc="-1" dirty="0" err="1">
                <a:solidFill>
                  <a:srgbClr val="FFFFFF"/>
                </a:solidFill>
              </a:rPr>
              <a:t>November</a:t>
            </a:r>
            <a:r>
              <a:rPr lang="pt-BR" sz="1100" b="1" spc="-1" dirty="0">
                <a:solidFill>
                  <a:srgbClr val="FFFFFF"/>
                </a:solidFill>
              </a:rPr>
              <a:t> 2018</a:t>
            </a:r>
            <a:endParaRPr lang="pt-BR" sz="1100" spc="-1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01854D56-4AD1-4296-B771-7F9774BA97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5" y="2278614"/>
            <a:ext cx="4238625" cy="4229100"/>
          </a:xfrm>
          <a:prstGeom prst="rect">
            <a:avLst/>
          </a:prstGeom>
        </p:spPr>
      </p:pic>
      <p:sp>
        <p:nvSpPr>
          <p:cNvPr id="11" name="CustomShape 2">
            <a:extLst>
              <a:ext uri="{FF2B5EF4-FFF2-40B4-BE49-F238E27FC236}">
                <a16:creationId xmlns:a16="http://schemas.microsoft.com/office/drawing/2014/main" id="{3D79166B-C20E-409D-88CB-B15321D93F93}"/>
              </a:ext>
            </a:extLst>
          </p:cNvPr>
          <p:cNvSpPr/>
          <p:nvPr/>
        </p:nvSpPr>
        <p:spPr>
          <a:xfrm>
            <a:off x="307800" y="2257373"/>
            <a:ext cx="4597575" cy="50975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z="1700" i="1" dirty="0"/>
              <a:t>DIN 51068 - </a:t>
            </a:r>
            <a:r>
              <a:rPr lang="pt-BR" sz="1700" i="1" dirty="0" err="1"/>
              <a:t>Testing</a:t>
            </a:r>
            <a:r>
              <a:rPr lang="pt-BR" sz="1700" i="1" dirty="0"/>
              <a:t> </a:t>
            </a:r>
            <a:r>
              <a:rPr lang="pt-BR" sz="1700" i="1" dirty="0" err="1"/>
              <a:t>of</a:t>
            </a:r>
            <a:r>
              <a:rPr lang="pt-BR" sz="1700" i="1" dirty="0"/>
              <a:t> </a:t>
            </a:r>
            <a:r>
              <a:rPr lang="pt-BR" sz="1700" i="1" dirty="0" err="1"/>
              <a:t>ceramic</a:t>
            </a:r>
            <a:r>
              <a:rPr lang="pt-BR" sz="1700" i="1" dirty="0"/>
              <a:t> </a:t>
            </a:r>
            <a:r>
              <a:rPr lang="pt-BR" sz="1700" i="1" dirty="0" err="1"/>
              <a:t>raw</a:t>
            </a:r>
            <a:r>
              <a:rPr lang="pt-BR" sz="1700" i="1" dirty="0"/>
              <a:t> </a:t>
            </a:r>
            <a:r>
              <a:rPr lang="pt-BR" sz="1700" i="1" dirty="0" err="1"/>
              <a:t>and</a:t>
            </a:r>
            <a:r>
              <a:rPr lang="pt-BR" sz="1700" i="1" dirty="0"/>
              <a:t> </a:t>
            </a:r>
            <a:r>
              <a:rPr lang="pt-BR" sz="1700" i="1" dirty="0" err="1"/>
              <a:t>basic</a:t>
            </a:r>
            <a:r>
              <a:rPr lang="pt-BR" sz="1700" i="1" dirty="0"/>
              <a:t> </a:t>
            </a:r>
            <a:r>
              <a:rPr lang="pt-BR" sz="1700" i="1" dirty="0" err="1"/>
              <a:t>materials</a:t>
            </a:r>
            <a:r>
              <a:rPr lang="pt-BR" sz="1700" i="1" dirty="0"/>
              <a:t> - </a:t>
            </a:r>
            <a:r>
              <a:rPr lang="pt-BR" sz="1700" i="1" dirty="0" err="1"/>
              <a:t>Determination</a:t>
            </a:r>
            <a:r>
              <a:rPr lang="pt-BR" sz="1700" i="1" dirty="0"/>
              <a:t> </a:t>
            </a:r>
            <a:r>
              <a:rPr lang="pt-BR" sz="1700" i="1" dirty="0" err="1"/>
              <a:t>of</a:t>
            </a:r>
            <a:r>
              <a:rPr lang="pt-BR" sz="1700" i="1" dirty="0"/>
              <a:t> </a:t>
            </a:r>
            <a:r>
              <a:rPr lang="pt-BR" sz="1700" i="1" dirty="0" err="1"/>
              <a:t>resistance</a:t>
            </a:r>
            <a:r>
              <a:rPr lang="pt-BR" sz="1700" i="1" dirty="0"/>
              <a:t> </a:t>
            </a:r>
            <a:r>
              <a:rPr lang="pt-BR" sz="1700" i="1" dirty="0" err="1"/>
              <a:t>to</a:t>
            </a:r>
            <a:r>
              <a:rPr lang="pt-BR" sz="1700" i="1" dirty="0"/>
              <a:t> </a:t>
            </a:r>
            <a:r>
              <a:rPr lang="pt-BR" sz="1700" i="1" dirty="0" err="1"/>
              <a:t>thermal</a:t>
            </a:r>
            <a:r>
              <a:rPr lang="pt-BR" sz="1700" i="1" dirty="0"/>
              <a:t> </a:t>
            </a:r>
            <a:r>
              <a:rPr lang="pt-BR" sz="1700" i="1" dirty="0" err="1"/>
              <a:t>shock</a:t>
            </a:r>
            <a:r>
              <a:rPr lang="pt-BR" sz="1700" i="1" dirty="0"/>
              <a:t> - </a:t>
            </a:r>
            <a:r>
              <a:rPr lang="pt-BR" sz="1700" i="1" dirty="0" err="1"/>
              <a:t>Water</a:t>
            </a:r>
            <a:r>
              <a:rPr lang="pt-BR" sz="1700" i="1" dirty="0"/>
              <a:t> </a:t>
            </a:r>
            <a:r>
              <a:rPr lang="pt-BR" sz="1700" i="1" dirty="0" err="1"/>
              <a:t>quenching</a:t>
            </a:r>
            <a:r>
              <a:rPr lang="pt-BR" sz="1700" i="1" dirty="0"/>
              <a:t> </a:t>
            </a:r>
            <a:r>
              <a:rPr lang="pt-BR" sz="1700" i="1" dirty="0" err="1"/>
              <a:t>method</a:t>
            </a:r>
            <a:r>
              <a:rPr lang="pt-BR" sz="1700" i="1" dirty="0"/>
              <a:t> for </a:t>
            </a:r>
            <a:r>
              <a:rPr lang="pt-BR" sz="1700" i="1" dirty="0" err="1"/>
              <a:t>refractory</a:t>
            </a:r>
            <a:r>
              <a:rPr lang="pt-BR" sz="1700" i="1" dirty="0"/>
              <a:t> </a:t>
            </a:r>
            <a:r>
              <a:rPr lang="pt-BR" sz="1700" i="1" dirty="0" err="1"/>
              <a:t>bricks</a:t>
            </a:r>
            <a:r>
              <a:rPr lang="pt-BR" sz="1700" i="1" dirty="0"/>
              <a:t> </a:t>
            </a:r>
          </a:p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z="1700" spc="-1" dirty="0">
                <a:solidFill>
                  <a:srgbClr val="000000"/>
                </a:solidFill>
              </a:rPr>
              <a:t>Provetes prismáticos: 5 x 5 x 8 cm</a:t>
            </a:r>
          </a:p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z="1700" spc="-1" dirty="0">
                <a:solidFill>
                  <a:srgbClr val="000000"/>
                </a:solidFill>
              </a:rPr>
              <a:t>Ciclo de teste</a:t>
            </a:r>
          </a:p>
          <a:p>
            <a:pPr marL="914400" lvl="1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z="1700" spc="-1" dirty="0">
                <a:solidFill>
                  <a:srgbClr val="000000"/>
                </a:solidFill>
              </a:rPr>
              <a:t>i) Aquecimento a 1204 ºC (2200ºF) por dez minutos;</a:t>
            </a:r>
          </a:p>
          <a:p>
            <a:pPr marL="914400" lvl="1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z="1700" spc="-1" dirty="0">
                <a:solidFill>
                  <a:srgbClr val="000000"/>
                </a:solidFill>
              </a:rPr>
              <a:t>ii) Provetes são colocados em água por dois minutos</a:t>
            </a:r>
          </a:p>
          <a:p>
            <a:pPr marL="914400" lvl="1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z="1700" spc="-1" dirty="0">
                <a:solidFill>
                  <a:srgbClr val="000000"/>
                </a:solidFill>
              </a:rPr>
              <a:t>iii) Mantidos à temperatura ambiente por oito minutos</a:t>
            </a:r>
          </a:p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z="1700" spc="-1" dirty="0">
                <a:solidFill>
                  <a:srgbClr val="000000"/>
                </a:solidFill>
              </a:rPr>
              <a:t>Os ciclos são mantidos até fragmentação do material ou até um total de 40 ciclos</a:t>
            </a:r>
            <a:endParaRPr lang="en-US" sz="1700" spc="-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17413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8306280" y="6592680"/>
            <a:ext cx="775440" cy="239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B1FF22CD-8A22-4D51-9A5E-1D11E5E8D0D6}" type="slidenum">
              <a:rPr lang="pt-BR" sz="1400" b="0" strike="noStrike" spc="-1">
                <a:solidFill>
                  <a:srgbClr val="8B8B8B"/>
                </a:solidFill>
                <a:latin typeface="Arial"/>
                <a:ea typeface="DejaVu Sans"/>
              </a:rPr>
              <a:t>11</a:t>
            </a:fld>
            <a:endParaRPr lang="pt-BR" sz="1400" b="0" strike="noStrike" spc="-1">
              <a:latin typeface="Arial"/>
            </a:endParaRPr>
          </a:p>
        </p:txBody>
      </p:sp>
      <p:sp>
        <p:nvSpPr>
          <p:cNvPr id="99" name="CustomShape 2"/>
          <p:cNvSpPr/>
          <p:nvPr/>
        </p:nvSpPr>
        <p:spPr>
          <a:xfrm>
            <a:off x="307799" y="1317960"/>
            <a:ext cx="8773921" cy="131918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i="1" dirty="0"/>
              <a:t>EN 821-2:1997 - </a:t>
            </a:r>
            <a:r>
              <a:rPr lang="pt-PT" i="1" dirty="0"/>
              <a:t>Advanced technical ceramics. Monolithic ceramics. </a:t>
            </a:r>
            <a:r>
              <a:rPr lang="en-GB" i="1" dirty="0"/>
              <a:t>Thermo-physical properties. Determination of thermal diffusivity by the laser flash (or heat pulse)</a:t>
            </a:r>
            <a:endParaRPr lang="en-US" i="1" spc="-1" dirty="0">
              <a:solidFill>
                <a:srgbClr val="000000"/>
              </a:solidFill>
            </a:endParaRPr>
          </a:p>
        </p:txBody>
      </p:sp>
      <p:sp>
        <p:nvSpPr>
          <p:cNvPr id="100" name="CustomShape 3"/>
          <p:cNvSpPr/>
          <p:nvPr/>
        </p:nvSpPr>
        <p:spPr>
          <a:xfrm>
            <a:off x="2341800" y="265653"/>
            <a:ext cx="6739920" cy="10523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08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</a:pPr>
            <a:r>
              <a:rPr lang="pt-BR" sz="2800" b="1" spc="-1" dirty="0">
                <a:solidFill>
                  <a:srgbClr val="000000"/>
                </a:solidFill>
              </a:rPr>
              <a:t>Condutividade térmica</a:t>
            </a:r>
            <a:endParaRPr lang="pt-BR" sz="2800" b="1" spc="-1" dirty="0"/>
          </a:p>
        </p:txBody>
      </p:sp>
      <p:sp>
        <p:nvSpPr>
          <p:cNvPr id="101" name="CustomShape 4"/>
          <p:cNvSpPr/>
          <p:nvPr/>
        </p:nvSpPr>
        <p:spPr>
          <a:xfrm>
            <a:off x="0" y="6599880"/>
            <a:ext cx="5338440" cy="257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pt-BR" sz="1100" b="1" spc="-1" dirty="0">
                <a:solidFill>
                  <a:srgbClr val="FFFFFF"/>
                </a:solidFill>
              </a:rPr>
              <a:t>Rafael Oliveira, </a:t>
            </a:r>
            <a:r>
              <a:rPr lang="pt-BR" sz="1100" b="1" spc="-1" dirty="0" err="1">
                <a:solidFill>
                  <a:srgbClr val="FFFFFF"/>
                </a:solidFill>
              </a:rPr>
              <a:t>University</a:t>
            </a:r>
            <a:r>
              <a:rPr lang="pt-BR" sz="1100" b="1" spc="-1" dirty="0">
                <a:solidFill>
                  <a:srgbClr val="FFFFFF"/>
                </a:solidFill>
              </a:rPr>
              <a:t> </a:t>
            </a:r>
            <a:r>
              <a:rPr lang="pt-BR" sz="1100" b="1" spc="-1" dirty="0" err="1">
                <a:solidFill>
                  <a:srgbClr val="FFFFFF"/>
                </a:solidFill>
              </a:rPr>
              <a:t>of</a:t>
            </a:r>
            <a:r>
              <a:rPr lang="pt-BR" sz="1100" b="1" spc="-1" dirty="0">
                <a:solidFill>
                  <a:srgbClr val="FFFFFF"/>
                </a:solidFill>
              </a:rPr>
              <a:t> Coimbra, ATHOR Project, </a:t>
            </a:r>
            <a:r>
              <a:rPr lang="pt-BR" sz="1100" b="1" spc="-1" dirty="0" err="1">
                <a:solidFill>
                  <a:srgbClr val="FFFFFF"/>
                </a:solidFill>
              </a:rPr>
              <a:t>November</a:t>
            </a:r>
            <a:r>
              <a:rPr lang="pt-BR" sz="1100" b="1" spc="-1" dirty="0">
                <a:solidFill>
                  <a:srgbClr val="FFFFFF"/>
                </a:solidFill>
              </a:rPr>
              <a:t> 2018</a:t>
            </a:r>
            <a:endParaRPr lang="pt-BR" sz="1100" spc="-1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6CB32CFE-D9CF-466D-A521-A86FC884C1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8980" y="2176359"/>
            <a:ext cx="3613436" cy="4186171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52C6A8C-4A79-4EF9-9B65-CF2CB9244F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820" y="4053004"/>
            <a:ext cx="4153140" cy="2455373"/>
          </a:xfrm>
          <a:prstGeom prst="rect">
            <a:avLst/>
          </a:prstGeom>
        </p:spPr>
      </p:pic>
      <p:sp>
        <p:nvSpPr>
          <p:cNvPr id="12" name="CustomShape 2">
            <a:extLst>
              <a:ext uri="{FF2B5EF4-FFF2-40B4-BE49-F238E27FC236}">
                <a16:creationId xmlns:a16="http://schemas.microsoft.com/office/drawing/2014/main" id="{AFF93C2E-021D-41CC-BA6C-8F7F0B14F69F}"/>
              </a:ext>
            </a:extLst>
          </p:cNvPr>
          <p:cNvSpPr/>
          <p:nvPr/>
        </p:nvSpPr>
        <p:spPr>
          <a:xfrm>
            <a:off x="307798" y="2186962"/>
            <a:ext cx="4923625" cy="278062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dirty="0"/>
              <a:t>Um pulso de energia é emitida em uma das faces do provete, o calor absorvido é transmitido através do material. A temperatura é medida ao longo do tempo na face oposta. Calcula-se a difusividade térmica, e em seguida a condutividade térmica.</a:t>
            </a:r>
            <a:endParaRPr lang="en-US" i="1" spc="-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81531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8306280" y="6592680"/>
            <a:ext cx="775440" cy="239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B1FF22CD-8A22-4D51-9A5E-1D11E5E8D0D6}" type="slidenum">
              <a:rPr lang="pt-BR" sz="1400" b="0" strike="noStrike" spc="-1">
                <a:solidFill>
                  <a:srgbClr val="8B8B8B"/>
                </a:solidFill>
                <a:latin typeface="Arial"/>
                <a:ea typeface="DejaVu Sans"/>
              </a:rPr>
              <a:t>12</a:t>
            </a:fld>
            <a:endParaRPr lang="pt-BR" sz="1400" b="0" strike="noStrike" spc="-1">
              <a:latin typeface="Arial"/>
            </a:endParaRPr>
          </a:p>
        </p:txBody>
      </p:sp>
      <p:sp>
        <p:nvSpPr>
          <p:cNvPr id="100" name="CustomShape 3"/>
          <p:cNvSpPr/>
          <p:nvPr/>
        </p:nvSpPr>
        <p:spPr>
          <a:xfrm>
            <a:off x="2341800" y="265653"/>
            <a:ext cx="6739920" cy="10523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08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</a:pPr>
            <a:r>
              <a:rPr lang="pt-BR" sz="2800" b="1" spc="-1" dirty="0">
                <a:solidFill>
                  <a:srgbClr val="000000"/>
                </a:solidFill>
              </a:rPr>
              <a:t>Conclusões</a:t>
            </a:r>
            <a:endParaRPr lang="pt-BR" sz="2800" b="1" spc="-1" dirty="0"/>
          </a:p>
        </p:txBody>
      </p:sp>
      <p:sp>
        <p:nvSpPr>
          <p:cNvPr id="101" name="CustomShape 4"/>
          <p:cNvSpPr/>
          <p:nvPr/>
        </p:nvSpPr>
        <p:spPr>
          <a:xfrm>
            <a:off x="0" y="6599880"/>
            <a:ext cx="5338440" cy="257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pt-BR" sz="1100" b="1" spc="-1" dirty="0">
                <a:solidFill>
                  <a:srgbClr val="FFFFFF"/>
                </a:solidFill>
              </a:rPr>
              <a:t>Rafael Oliveira, </a:t>
            </a:r>
            <a:r>
              <a:rPr lang="pt-BR" sz="1100" b="1" spc="-1" dirty="0" err="1">
                <a:solidFill>
                  <a:srgbClr val="FFFFFF"/>
                </a:solidFill>
              </a:rPr>
              <a:t>University</a:t>
            </a:r>
            <a:r>
              <a:rPr lang="pt-BR" sz="1100" b="1" spc="-1" dirty="0">
                <a:solidFill>
                  <a:srgbClr val="FFFFFF"/>
                </a:solidFill>
              </a:rPr>
              <a:t> </a:t>
            </a:r>
            <a:r>
              <a:rPr lang="pt-BR" sz="1100" b="1" spc="-1" dirty="0" err="1">
                <a:solidFill>
                  <a:srgbClr val="FFFFFF"/>
                </a:solidFill>
              </a:rPr>
              <a:t>of</a:t>
            </a:r>
            <a:r>
              <a:rPr lang="pt-BR" sz="1100" b="1" spc="-1" dirty="0">
                <a:solidFill>
                  <a:srgbClr val="FFFFFF"/>
                </a:solidFill>
              </a:rPr>
              <a:t> Coimbra, ATHOR Project, </a:t>
            </a:r>
            <a:r>
              <a:rPr lang="pt-BR" sz="1100" b="1" spc="-1" dirty="0" err="1">
                <a:solidFill>
                  <a:srgbClr val="FFFFFF"/>
                </a:solidFill>
              </a:rPr>
              <a:t>November</a:t>
            </a:r>
            <a:r>
              <a:rPr lang="pt-BR" sz="1100" b="1" spc="-1" dirty="0">
                <a:solidFill>
                  <a:srgbClr val="FFFFFF"/>
                </a:solidFill>
              </a:rPr>
              <a:t> 2018</a:t>
            </a:r>
            <a:endParaRPr lang="pt-BR" sz="1100" spc="-1" dirty="0"/>
          </a:p>
        </p:txBody>
      </p:sp>
      <p:sp>
        <p:nvSpPr>
          <p:cNvPr id="12" name="CustomShape 2">
            <a:extLst>
              <a:ext uri="{FF2B5EF4-FFF2-40B4-BE49-F238E27FC236}">
                <a16:creationId xmlns:a16="http://schemas.microsoft.com/office/drawing/2014/main" id="{AFF93C2E-021D-41CC-BA6C-8F7F0B14F69F}"/>
              </a:ext>
            </a:extLst>
          </p:cNvPr>
          <p:cNvSpPr/>
          <p:nvPr/>
        </p:nvSpPr>
        <p:spPr>
          <a:xfrm>
            <a:off x="307798" y="1317960"/>
            <a:ext cx="4264202" cy="411536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dirty="0"/>
              <a:t>As propriedades mecânicas dos materiais refratários podem ser utilizadas para prever seu comportamento em serviço.</a:t>
            </a:r>
          </a:p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dirty="0"/>
              <a:t>Algumas das técnicas apresentadas serão adotadas para caracterização das alvenarias refratárias de panelas siderúrgicas.</a:t>
            </a:r>
          </a:p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dirty="0"/>
              <a:t>Esta comunicação faz parte de uma pesquisa de doutoramento sobre a </a:t>
            </a:r>
            <a:r>
              <a:rPr lang="pt-BR" b="1" dirty="0"/>
              <a:t>“Caracterização Termomecânica de Alvenarias Refratárias” </a:t>
            </a:r>
          </a:p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en-US" b="1" dirty="0"/>
              <a:t>ATHOR Project (Advanced THermomechanical multiscale mOdelling of Refractory linings)</a:t>
            </a:r>
            <a:endParaRPr lang="pt-BR" b="1" u="sng" dirty="0"/>
          </a:p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endParaRPr lang="en-US" i="1" spc="-1" dirty="0">
              <a:solidFill>
                <a:srgbClr val="000000"/>
              </a:solidFill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9836019E-8800-4B2F-BE4E-02768CF58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2241" y="1189609"/>
            <a:ext cx="4489479" cy="540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21436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CustomShape 1"/>
          <p:cNvSpPr/>
          <p:nvPr/>
        </p:nvSpPr>
        <p:spPr>
          <a:xfrm>
            <a:off x="801360" y="3825360"/>
            <a:ext cx="7845480" cy="110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90000"/>
              </a:lnSpc>
            </a:pPr>
            <a:r>
              <a:rPr lang="en-US" sz="4400" b="0" strike="noStrike" spc="-1" dirty="0" err="1">
                <a:solidFill>
                  <a:srgbClr val="000000"/>
                </a:solidFill>
                <a:latin typeface="Arial"/>
                <a:ea typeface="DejaVu Sans"/>
              </a:rPr>
              <a:t>Muito</a:t>
            </a:r>
            <a:r>
              <a:rPr lang="en-US" sz="44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en-US" sz="4400" b="0" strike="noStrike" spc="-1" dirty="0" err="1">
                <a:solidFill>
                  <a:srgbClr val="000000"/>
                </a:solidFill>
                <a:latin typeface="Arial"/>
                <a:ea typeface="DejaVu Sans"/>
              </a:rPr>
              <a:t>obrigado</a:t>
            </a:r>
            <a:r>
              <a:rPr lang="en-US" sz="44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 !</a:t>
            </a:r>
            <a:endParaRPr lang="en-US" sz="4400" b="0" strike="noStrike" spc="-1" dirty="0">
              <a:latin typeface="Arial"/>
            </a:endParaRPr>
          </a:p>
        </p:txBody>
      </p:sp>
      <p:sp>
        <p:nvSpPr>
          <p:cNvPr id="199" name="CustomShape 2"/>
          <p:cNvSpPr/>
          <p:nvPr/>
        </p:nvSpPr>
        <p:spPr>
          <a:xfrm>
            <a:off x="8306280" y="6592680"/>
            <a:ext cx="775440" cy="239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363FC85B-CEF3-4DE8-9CBF-E992ECF0C437}" type="slidenum">
              <a:rPr lang="pt-BR" sz="1400" b="0" strike="noStrike" spc="-1">
                <a:solidFill>
                  <a:srgbClr val="8B8B8B"/>
                </a:solidFill>
                <a:latin typeface="Arial"/>
                <a:ea typeface="DejaVu Sans"/>
              </a:rPr>
              <a:t>13</a:t>
            </a:fld>
            <a:endParaRPr lang="pt-BR" sz="1400" b="0" strike="noStrike" spc="-1" dirty="0">
              <a:latin typeface="Arial"/>
            </a:endParaRPr>
          </a:p>
        </p:txBody>
      </p:sp>
      <p:sp>
        <p:nvSpPr>
          <p:cNvPr id="200" name="CustomShape 3"/>
          <p:cNvSpPr/>
          <p:nvPr/>
        </p:nvSpPr>
        <p:spPr>
          <a:xfrm>
            <a:off x="3288960" y="5541480"/>
            <a:ext cx="5792760" cy="1170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150000"/>
              </a:lnSpc>
              <a:spcBef>
                <a:spcPts val="1001"/>
              </a:spcBef>
            </a:pPr>
            <a:r>
              <a:rPr lang="en-US" sz="1200" b="1" i="1" strike="noStrike" spc="-1" dirty="0">
                <a:solidFill>
                  <a:srgbClr val="595959"/>
                </a:solidFill>
                <a:latin typeface="Arial"/>
                <a:ea typeface="DejaVu Sans"/>
              </a:rPr>
              <a:t>Acknowledgments: this work was supported by the funding scheme of the European Commission, Marie </a:t>
            </a:r>
            <a:r>
              <a:rPr lang="en-US" sz="1200" b="1" i="1" strike="noStrike" spc="-1" dirty="0" err="1">
                <a:solidFill>
                  <a:srgbClr val="595959"/>
                </a:solidFill>
                <a:latin typeface="Arial"/>
                <a:ea typeface="DejaVu Sans"/>
              </a:rPr>
              <a:t>Skłodowska</a:t>
            </a:r>
            <a:r>
              <a:rPr lang="en-US" sz="1200" b="1" i="1" strike="noStrike" spc="-1" dirty="0">
                <a:solidFill>
                  <a:srgbClr val="595959"/>
                </a:solidFill>
                <a:latin typeface="Arial"/>
                <a:ea typeface="DejaVu Sans"/>
              </a:rPr>
              <a:t>-Curie Actions Innovative Training Networks in the frame of the project ATHOR - Advanced </a:t>
            </a:r>
            <a:r>
              <a:rPr lang="en-US" sz="1200" b="1" i="1" strike="noStrike" spc="-1" dirty="0" err="1">
                <a:solidFill>
                  <a:srgbClr val="595959"/>
                </a:solidFill>
                <a:latin typeface="Arial"/>
                <a:ea typeface="DejaVu Sans"/>
              </a:rPr>
              <a:t>THermomechanical</a:t>
            </a:r>
            <a:r>
              <a:rPr lang="en-US" sz="1200" b="1" i="1" strike="noStrike" spc="-1" dirty="0">
                <a:solidFill>
                  <a:srgbClr val="595959"/>
                </a:solidFill>
                <a:latin typeface="Arial"/>
                <a:ea typeface="DejaVu Sans"/>
              </a:rPr>
              <a:t> multiscale modelling of Refractory linings 764987 Grant.</a:t>
            </a:r>
            <a:endParaRPr lang="en-US" sz="1200" b="0" strike="noStrike" spc="-1" dirty="0">
              <a:latin typeface="Arial"/>
            </a:endParaRPr>
          </a:p>
        </p:txBody>
      </p:sp>
      <p:sp>
        <p:nvSpPr>
          <p:cNvPr id="201" name="CustomShape 4"/>
          <p:cNvSpPr/>
          <p:nvPr/>
        </p:nvSpPr>
        <p:spPr>
          <a:xfrm>
            <a:off x="1316520" y="6362640"/>
            <a:ext cx="2032200" cy="348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pt-BR" sz="1600" b="1" strike="noStrike" spc="-1">
                <a:solidFill>
                  <a:srgbClr val="0C4DA2"/>
                </a:solidFill>
                <a:latin typeface="Arial"/>
                <a:ea typeface="DejaVu Sans"/>
              </a:rPr>
              <a:t>www.etn-athor.eu</a:t>
            </a:r>
            <a:endParaRPr lang="pt-BR" sz="1600" b="0" strike="noStrike" spc="-1">
              <a:latin typeface="Arial"/>
            </a:endParaRPr>
          </a:p>
        </p:txBody>
      </p:sp>
      <p:sp>
        <p:nvSpPr>
          <p:cNvPr id="202" name="CustomShape 5"/>
          <p:cNvSpPr/>
          <p:nvPr/>
        </p:nvSpPr>
        <p:spPr>
          <a:xfrm>
            <a:off x="460080" y="4786560"/>
            <a:ext cx="7845480" cy="448560"/>
          </a:xfrm>
          <a:prstGeom prst="rect">
            <a:avLst/>
          </a:prstGeom>
          <a:noFill/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90000"/>
              </a:lnSpc>
            </a:pPr>
            <a:r>
              <a:rPr lang="pt-BR" sz="2400" b="0" strike="noStrike" spc="-1">
                <a:solidFill>
                  <a:srgbClr val="0C4DA2"/>
                </a:solidFill>
                <a:latin typeface="Arial"/>
                <a:ea typeface="DejaVu Sans"/>
              </a:rPr>
              <a:t>rafaelluiz_go@hotmail.com</a:t>
            </a:r>
            <a:endParaRPr lang="pt-BR" sz="24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8306280" y="6592680"/>
            <a:ext cx="775440" cy="239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B1FF22CD-8A22-4D51-9A5E-1D11E5E8D0D6}" type="slidenum">
              <a:rPr lang="pt-BR" sz="1400" b="0" strike="noStrike" spc="-1">
                <a:solidFill>
                  <a:srgbClr val="8B8B8B"/>
                </a:solidFill>
                <a:latin typeface="Arial"/>
                <a:ea typeface="DejaVu Sans"/>
              </a:rPr>
              <a:t>2</a:t>
            </a:fld>
            <a:endParaRPr lang="pt-BR" sz="1400" b="0" strike="noStrike" spc="-1">
              <a:latin typeface="Arial"/>
            </a:endParaRPr>
          </a:p>
        </p:txBody>
      </p:sp>
      <p:sp>
        <p:nvSpPr>
          <p:cNvPr id="99" name="CustomShape 2"/>
          <p:cNvSpPr/>
          <p:nvPr/>
        </p:nvSpPr>
        <p:spPr>
          <a:xfrm>
            <a:off x="307801" y="1317960"/>
            <a:ext cx="4120756" cy="54581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55000" lnSpcReduction="20000"/>
          </a:bodyPr>
          <a:lstStyle/>
          <a:p>
            <a:pPr marL="457200" indent="-456120" algn="just">
              <a:lnSpc>
                <a:spcPct val="12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z="3800" spc="-1" dirty="0">
                <a:solidFill>
                  <a:srgbClr val="000000"/>
                </a:solidFill>
              </a:rPr>
              <a:t>O processamento de diversos produtos possui etapas que são realizadas em altas temperaturas.</a:t>
            </a:r>
          </a:p>
          <a:p>
            <a:pPr marL="457200" indent="-456120" algn="just">
              <a:lnSpc>
                <a:spcPct val="12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z="3800" spc="-1" dirty="0">
                <a:solidFill>
                  <a:srgbClr val="000000"/>
                </a:solidFill>
              </a:rPr>
              <a:t>Para atender tais demandas, são necessários materiais que suportem temperaturas ainda mais elevadas.</a:t>
            </a:r>
          </a:p>
          <a:p>
            <a:pPr marL="457200" indent="-456120" algn="just">
              <a:lnSpc>
                <a:spcPct val="12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z="3800" spc="-1" dirty="0">
                <a:solidFill>
                  <a:srgbClr val="000000"/>
                </a:solidFill>
              </a:rPr>
              <a:t>Portanto, as cerâmicas refratárias têm importância fundamental nos processos produtivos de diversos materiais, tais como  ferro, aço, vidro, cerâmicas, cimento e dentre outros.</a:t>
            </a:r>
          </a:p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endParaRPr lang="pt-BR" sz="2800" spc="-1" dirty="0">
              <a:solidFill>
                <a:srgbClr val="000000"/>
              </a:solidFill>
            </a:endParaRPr>
          </a:p>
        </p:txBody>
      </p:sp>
      <p:sp>
        <p:nvSpPr>
          <p:cNvPr id="100" name="CustomShape 3"/>
          <p:cNvSpPr/>
          <p:nvPr/>
        </p:nvSpPr>
        <p:spPr>
          <a:xfrm>
            <a:off x="2341800" y="265653"/>
            <a:ext cx="6739920" cy="10523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08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</a:pPr>
            <a:r>
              <a:rPr lang="pt-BR" sz="2800" b="1" spc="-1" dirty="0">
                <a:solidFill>
                  <a:srgbClr val="000000"/>
                </a:solidFill>
              </a:rPr>
              <a:t>Cerâmicas Refratárias</a:t>
            </a:r>
            <a:endParaRPr lang="pt-BR" sz="2800" b="1" spc="-1" dirty="0"/>
          </a:p>
        </p:txBody>
      </p:sp>
      <p:sp>
        <p:nvSpPr>
          <p:cNvPr id="101" name="CustomShape 4"/>
          <p:cNvSpPr/>
          <p:nvPr/>
        </p:nvSpPr>
        <p:spPr>
          <a:xfrm>
            <a:off x="0" y="6599880"/>
            <a:ext cx="5338440" cy="257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pt-BR" sz="1100" b="1" spc="-1" dirty="0">
                <a:solidFill>
                  <a:srgbClr val="FFFFFF"/>
                </a:solidFill>
              </a:rPr>
              <a:t>Rafael Oliveira, </a:t>
            </a:r>
            <a:r>
              <a:rPr lang="pt-BR" sz="1100" b="1" spc="-1" dirty="0" err="1">
                <a:solidFill>
                  <a:srgbClr val="FFFFFF"/>
                </a:solidFill>
              </a:rPr>
              <a:t>University</a:t>
            </a:r>
            <a:r>
              <a:rPr lang="pt-BR" sz="1100" b="1" spc="-1" dirty="0">
                <a:solidFill>
                  <a:srgbClr val="FFFFFF"/>
                </a:solidFill>
              </a:rPr>
              <a:t> </a:t>
            </a:r>
            <a:r>
              <a:rPr lang="pt-BR" sz="1100" b="1" spc="-1" dirty="0" err="1">
                <a:solidFill>
                  <a:srgbClr val="FFFFFF"/>
                </a:solidFill>
              </a:rPr>
              <a:t>of</a:t>
            </a:r>
            <a:r>
              <a:rPr lang="pt-BR" sz="1100" b="1" spc="-1" dirty="0">
                <a:solidFill>
                  <a:srgbClr val="FFFFFF"/>
                </a:solidFill>
              </a:rPr>
              <a:t> Coimbra, ATHOR Project, </a:t>
            </a:r>
            <a:r>
              <a:rPr lang="pt-BR" sz="1100" b="1" spc="-1" dirty="0" err="1">
                <a:solidFill>
                  <a:srgbClr val="FFFFFF"/>
                </a:solidFill>
              </a:rPr>
              <a:t>November</a:t>
            </a:r>
            <a:r>
              <a:rPr lang="pt-BR" sz="1100" b="1" spc="-1" dirty="0">
                <a:solidFill>
                  <a:srgbClr val="FFFFFF"/>
                </a:solidFill>
              </a:rPr>
              <a:t> 2018</a:t>
            </a:r>
            <a:endParaRPr lang="pt-BR" sz="1100" spc="-1" dirty="0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94F7D548-0532-485F-92BB-95349DFDC5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3028" y="1107832"/>
            <a:ext cx="4384144" cy="5458139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86569353-5974-44F0-9732-69DE20CB7A87}"/>
              </a:ext>
            </a:extLst>
          </p:cNvPr>
          <p:cNvSpPr/>
          <p:nvPr/>
        </p:nvSpPr>
        <p:spPr>
          <a:xfrm>
            <a:off x="5479083" y="6177254"/>
            <a:ext cx="2511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pc="-1" dirty="0">
                <a:solidFill>
                  <a:schemeClr val="bg1"/>
                </a:solidFill>
              </a:rPr>
              <a:t> Foto por Viktor </a:t>
            </a:r>
            <a:r>
              <a:rPr lang="pt-BR" spc="-1" dirty="0" err="1">
                <a:solidFill>
                  <a:schemeClr val="bg1"/>
                </a:solidFill>
              </a:rPr>
              <a:t>Mácha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89280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8306280" y="6592680"/>
            <a:ext cx="775440" cy="239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B1FF22CD-8A22-4D51-9A5E-1D11E5E8D0D6}" type="slidenum">
              <a:rPr lang="pt-BR" sz="1400" b="0" strike="noStrike" spc="-1">
                <a:solidFill>
                  <a:srgbClr val="8B8B8B"/>
                </a:solidFill>
                <a:latin typeface="Arial"/>
                <a:ea typeface="DejaVu Sans"/>
              </a:rPr>
              <a:t>3</a:t>
            </a:fld>
            <a:endParaRPr lang="pt-BR" sz="1400" b="0" strike="noStrike" spc="-1">
              <a:latin typeface="Arial"/>
            </a:endParaRPr>
          </a:p>
        </p:txBody>
      </p:sp>
      <p:sp>
        <p:nvSpPr>
          <p:cNvPr id="99" name="CustomShape 2"/>
          <p:cNvSpPr/>
          <p:nvPr/>
        </p:nvSpPr>
        <p:spPr>
          <a:xfrm>
            <a:off x="307800" y="1317960"/>
            <a:ext cx="4615892" cy="504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lnSpcReduction="10000"/>
          </a:bodyPr>
          <a:lstStyle/>
          <a:p>
            <a:pPr marL="457200" indent="-45612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z="2400" spc="-1" dirty="0">
                <a:solidFill>
                  <a:srgbClr val="000000"/>
                </a:solidFill>
              </a:rPr>
              <a:t>Caracterização Térmica e Mecânica de Materiais Refratários </a:t>
            </a:r>
          </a:p>
          <a:p>
            <a:pPr marL="914400" lvl="1" indent="-45612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z="2400" spc="-1" dirty="0">
                <a:solidFill>
                  <a:srgbClr val="000000"/>
                </a:solidFill>
              </a:rPr>
              <a:t>Densidade e porosidade</a:t>
            </a:r>
          </a:p>
          <a:p>
            <a:pPr marL="914400" lvl="1" indent="-45612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z="2400" spc="-1" dirty="0">
                <a:solidFill>
                  <a:srgbClr val="000000"/>
                </a:solidFill>
              </a:rPr>
              <a:t>Resistência à compressão</a:t>
            </a:r>
          </a:p>
          <a:p>
            <a:pPr marL="914400" lvl="1" indent="-45612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z="2400" b="0" strike="noStrike" spc="-1" dirty="0">
                <a:solidFill>
                  <a:srgbClr val="000000"/>
                </a:solidFill>
                <a:latin typeface="Arial"/>
              </a:rPr>
              <a:t>Módulo de ruptura</a:t>
            </a:r>
          </a:p>
          <a:p>
            <a:pPr marL="914400" lvl="1" indent="-45612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z="2400" b="0" strike="noStrike" spc="-1" dirty="0">
                <a:solidFill>
                  <a:srgbClr val="000000"/>
                </a:solidFill>
                <a:latin typeface="Arial"/>
              </a:rPr>
              <a:t>Wedge Split Test</a:t>
            </a:r>
          </a:p>
          <a:p>
            <a:pPr marL="914400" lvl="1" indent="-45612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z="2400" spc="-1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Creep em compressão</a:t>
            </a:r>
          </a:p>
          <a:p>
            <a:pPr marL="914400" lvl="1" indent="-45612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z="2400" spc="-1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Refratariedade sob carga</a:t>
            </a:r>
          </a:p>
          <a:p>
            <a:pPr marL="914400" lvl="1" indent="-45612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z="2400" spc="-1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Resistência ao choque térmico</a:t>
            </a:r>
          </a:p>
          <a:p>
            <a:pPr marL="914400" lvl="1" indent="-45612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z="2400" spc="-1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Condutividade térmica</a:t>
            </a:r>
          </a:p>
          <a:p>
            <a:pPr marL="914400" lvl="1" indent="-45612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endParaRPr lang="pt-BR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612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endParaRPr lang="pt-BR" sz="2800" b="0" strike="noStrike" spc="-1" dirty="0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pt-BR" sz="2800" b="0" strike="noStrike" spc="-1" dirty="0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pt-BR" sz="2800" b="0" strike="noStrike" spc="-1" dirty="0">
              <a:latin typeface="Arial"/>
            </a:endParaRPr>
          </a:p>
        </p:txBody>
      </p:sp>
      <p:sp>
        <p:nvSpPr>
          <p:cNvPr id="100" name="CustomShape 3"/>
          <p:cNvSpPr/>
          <p:nvPr/>
        </p:nvSpPr>
        <p:spPr>
          <a:xfrm>
            <a:off x="2096280" y="265653"/>
            <a:ext cx="6739920" cy="10523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08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</a:pPr>
            <a:r>
              <a:rPr lang="pt-BR" sz="2800" b="1" spc="-1" dirty="0">
                <a:solidFill>
                  <a:srgbClr val="000000"/>
                </a:solidFill>
              </a:rPr>
              <a:t>Conteúdo</a:t>
            </a:r>
            <a:endParaRPr lang="pt-BR" sz="2800" b="1" spc="-1" dirty="0"/>
          </a:p>
        </p:txBody>
      </p:sp>
      <p:sp>
        <p:nvSpPr>
          <p:cNvPr id="101" name="CustomShape 4"/>
          <p:cNvSpPr/>
          <p:nvPr/>
        </p:nvSpPr>
        <p:spPr>
          <a:xfrm>
            <a:off x="0" y="6599880"/>
            <a:ext cx="5338440" cy="257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pt-BR" sz="1100" b="1" spc="-1" dirty="0">
                <a:solidFill>
                  <a:srgbClr val="FFFFFF"/>
                </a:solidFill>
              </a:rPr>
              <a:t>Rafael Oliveira, </a:t>
            </a:r>
            <a:r>
              <a:rPr lang="pt-BR" sz="1100" b="1" spc="-1" dirty="0" err="1">
                <a:solidFill>
                  <a:srgbClr val="FFFFFF"/>
                </a:solidFill>
              </a:rPr>
              <a:t>University</a:t>
            </a:r>
            <a:r>
              <a:rPr lang="pt-BR" sz="1100" b="1" spc="-1" dirty="0">
                <a:solidFill>
                  <a:srgbClr val="FFFFFF"/>
                </a:solidFill>
              </a:rPr>
              <a:t> </a:t>
            </a:r>
            <a:r>
              <a:rPr lang="pt-BR" sz="1100" b="1" spc="-1" dirty="0" err="1">
                <a:solidFill>
                  <a:srgbClr val="FFFFFF"/>
                </a:solidFill>
              </a:rPr>
              <a:t>of</a:t>
            </a:r>
            <a:r>
              <a:rPr lang="pt-BR" sz="1100" b="1" spc="-1" dirty="0">
                <a:solidFill>
                  <a:srgbClr val="FFFFFF"/>
                </a:solidFill>
              </a:rPr>
              <a:t> Coimbra, ATHOR Project, </a:t>
            </a:r>
            <a:r>
              <a:rPr lang="pt-BR" sz="1100" b="1" spc="-1" dirty="0" err="1">
                <a:solidFill>
                  <a:srgbClr val="FFFFFF"/>
                </a:solidFill>
              </a:rPr>
              <a:t>November</a:t>
            </a:r>
            <a:r>
              <a:rPr lang="pt-BR" sz="1100" b="1" spc="-1" dirty="0">
                <a:solidFill>
                  <a:srgbClr val="FFFFFF"/>
                </a:solidFill>
              </a:rPr>
              <a:t> 2018</a:t>
            </a:r>
            <a:endParaRPr lang="pt-BR" sz="1100" spc="-1" dirty="0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74784D00-DC0C-446D-8D19-DA40217770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6204" y="1317960"/>
            <a:ext cx="4275516" cy="4929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043705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8306280" y="6592680"/>
            <a:ext cx="775440" cy="239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B1FF22CD-8A22-4D51-9A5E-1D11E5E8D0D6}" type="slidenum">
              <a:rPr lang="pt-BR" sz="1400" b="0" strike="noStrike" spc="-1">
                <a:solidFill>
                  <a:srgbClr val="8B8B8B"/>
                </a:solidFill>
                <a:latin typeface="Arial"/>
                <a:ea typeface="DejaVu Sans"/>
              </a:rPr>
              <a:t>4</a:t>
            </a:fld>
            <a:endParaRPr lang="pt-BR" sz="1400" b="0" strike="noStrike" spc="-1">
              <a:latin typeface="Arial"/>
            </a:endParaRPr>
          </a:p>
        </p:txBody>
      </p:sp>
      <p:sp>
        <p:nvSpPr>
          <p:cNvPr id="99" name="CustomShape 2"/>
          <p:cNvSpPr/>
          <p:nvPr/>
        </p:nvSpPr>
        <p:spPr>
          <a:xfrm>
            <a:off x="307800" y="1317960"/>
            <a:ext cx="8773920" cy="211103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pc="-1" dirty="0">
                <a:solidFill>
                  <a:srgbClr val="000000"/>
                </a:solidFill>
              </a:rPr>
              <a:t>A densidade e a porosidade de cerâmicas refratárias podem ser obtidos conforme as seguintes normas europeias:</a:t>
            </a:r>
          </a:p>
          <a:p>
            <a:pPr marL="914400" lvl="1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en-US" i="1" spc="-1" dirty="0">
                <a:solidFill>
                  <a:srgbClr val="000000"/>
                </a:solidFill>
              </a:rPr>
              <a:t>EN 993-1 - Methods of test for dense shaped refractory products - Part 1: Determination of bulk density, apparent porosity and true porosity</a:t>
            </a:r>
          </a:p>
          <a:p>
            <a:pPr marL="914400" lvl="1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en-US" i="1" spc="-1" dirty="0">
                <a:solidFill>
                  <a:srgbClr val="000000"/>
                </a:solidFill>
              </a:rPr>
              <a:t>EN 993-2 - Methods of test for dense shaped refractory products - Part 2: Determination of true density </a:t>
            </a:r>
          </a:p>
        </p:txBody>
      </p:sp>
      <p:sp>
        <p:nvSpPr>
          <p:cNvPr id="100" name="CustomShape 3"/>
          <p:cNvSpPr/>
          <p:nvPr/>
        </p:nvSpPr>
        <p:spPr>
          <a:xfrm>
            <a:off x="2341800" y="146673"/>
            <a:ext cx="6739920" cy="10523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08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</a:pPr>
            <a:r>
              <a:rPr lang="pt-BR" sz="2800" b="1" spc="-1" dirty="0">
                <a:solidFill>
                  <a:srgbClr val="000000"/>
                </a:solidFill>
              </a:rPr>
              <a:t>Determinação da densidade e porosidade</a:t>
            </a:r>
            <a:endParaRPr lang="pt-BR" sz="2800" b="1" spc="-1" dirty="0"/>
          </a:p>
        </p:txBody>
      </p:sp>
      <p:sp>
        <p:nvSpPr>
          <p:cNvPr id="101" name="CustomShape 4"/>
          <p:cNvSpPr/>
          <p:nvPr/>
        </p:nvSpPr>
        <p:spPr>
          <a:xfrm>
            <a:off x="0" y="6599880"/>
            <a:ext cx="5338440" cy="257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pt-BR" sz="1100" b="1" spc="-1" dirty="0">
                <a:solidFill>
                  <a:srgbClr val="FFFFFF"/>
                </a:solidFill>
              </a:rPr>
              <a:t>Rafael Oliveira, </a:t>
            </a:r>
            <a:r>
              <a:rPr lang="pt-BR" sz="1100" b="1" spc="-1" dirty="0" err="1">
                <a:solidFill>
                  <a:srgbClr val="FFFFFF"/>
                </a:solidFill>
              </a:rPr>
              <a:t>University</a:t>
            </a:r>
            <a:r>
              <a:rPr lang="pt-BR" sz="1100" b="1" spc="-1" dirty="0">
                <a:solidFill>
                  <a:srgbClr val="FFFFFF"/>
                </a:solidFill>
              </a:rPr>
              <a:t> </a:t>
            </a:r>
            <a:r>
              <a:rPr lang="pt-BR" sz="1100" b="1" spc="-1" dirty="0" err="1">
                <a:solidFill>
                  <a:srgbClr val="FFFFFF"/>
                </a:solidFill>
              </a:rPr>
              <a:t>of</a:t>
            </a:r>
            <a:r>
              <a:rPr lang="pt-BR" sz="1100" b="1" spc="-1" dirty="0">
                <a:solidFill>
                  <a:srgbClr val="FFFFFF"/>
                </a:solidFill>
              </a:rPr>
              <a:t> Coimbra, ATHOR Project, </a:t>
            </a:r>
            <a:r>
              <a:rPr lang="pt-BR" sz="1100" b="1" spc="-1" dirty="0" err="1">
                <a:solidFill>
                  <a:srgbClr val="FFFFFF"/>
                </a:solidFill>
              </a:rPr>
              <a:t>November</a:t>
            </a:r>
            <a:r>
              <a:rPr lang="pt-BR" sz="1100" b="1" spc="-1" dirty="0">
                <a:solidFill>
                  <a:srgbClr val="FFFFFF"/>
                </a:solidFill>
              </a:rPr>
              <a:t> 2018</a:t>
            </a:r>
            <a:endParaRPr lang="pt-BR" sz="1100" spc="-1" dirty="0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65F69B47-9242-4D31-93A0-CAEB0827CE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1761" y="4705189"/>
            <a:ext cx="3124438" cy="1768511"/>
          </a:xfrm>
          <a:prstGeom prst="rect">
            <a:avLst/>
          </a:prstGeom>
        </p:spPr>
      </p:pic>
      <p:sp>
        <p:nvSpPr>
          <p:cNvPr id="11" name="CustomShape 2">
            <a:extLst>
              <a:ext uri="{FF2B5EF4-FFF2-40B4-BE49-F238E27FC236}">
                <a16:creationId xmlns:a16="http://schemas.microsoft.com/office/drawing/2014/main" id="{2E77D354-2C05-4339-9EC0-5128F3D585F6}"/>
              </a:ext>
            </a:extLst>
          </p:cNvPr>
          <p:cNvSpPr/>
          <p:nvPr/>
        </p:nvSpPr>
        <p:spPr>
          <a:xfrm>
            <a:off x="307801" y="3428999"/>
            <a:ext cx="5030640" cy="504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pc="-1" dirty="0">
                <a:solidFill>
                  <a:srgbClr val="000000"/>
                </a:solidFill>
              </a:rPr>
              <a:t>A densidade do material refratário pode ser utilizada como indicativo de sua resistência mecânica.</a:t>
            </a:r>
          </a:p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pc="-1" dirty="0">
                <a:solidFill>
                  <a:srgbClr val="000000"/>
                </a:solidFill>
              </a:rPr>
              <a:t>A porosidade do material  pode ser utilizada como indicativo da melhor aplicação do material.</a:t>
            </a:r>
          </a:p>
          <a:p>
            <a:pPr marL="914400" lvl="1" indent="-45612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u="sng" spc="-1" dirty="0">
                <a:solidFill>
                  <a:srgbClr val="000000"/>
                </a:solidFill>
              </a:rPr>
              <a:t>Refratários densos</a:t>
            </a:r>
            <a:r>
              <a:rPr lang="pt-BR" spc="-1" dirty="0">
                <a:solidFill>
                  <a:srgbClr val="000000"/>
                </a:solidFill>
              </a:rPr>
              <a:t>: porosidade real abaixo de 45%</a:t>
            </a:r>
          </a:p>
          <a:p>
            <a:pPr marL="914400" lvl="1" indent="-45612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u="sng" spc="-1" dirty="0">
                <a:solidFill>
                  <a:srgbClr val="000000"/>
                </a:solidFill>
              </a:rPr>
              <a:t>Refratários isolantes</a:t>
            </a:r>
            <a:r>
              <a:rPr lang="pt-BR" spc="-1" dirty="0">
                <a:solidFill>
                  <a:srgbClr val="000000"/>
                </a:solidFill>
              </a:rPr>
              <a:t>: porosidade real acima de 45%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E426E3C5-7E7C-499B-8E37-554BE5AE07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3025" y="2897006"/>
            <a:ext cx="3124437" cy="1768511"/>
          </a:xfrm>
          <a:prstGeom prst="rect">
            <a:avLst/>
          </a:prstGeom>
        </p:spPr>
      </p:pic>
      <p:cxnSp>
        <p:nvCxnSpPr>
          <p:cNvPr id="9" name="Conector de Seta Reta 8">
            <a:extLst>
              <a:ext uri="{FF2B5EF4-FFF2-40B4-BE49-F238E27FC236}">
                <a16:creationId xmlns:a16="http://schemas.microsoft.com/office/drawing/2014/main" id="{89645F80-A664-439E-8099-D4B9F8814BA7}"/>
              </a:ext>
            </a:extLst>
          </p:cNvPr>
          <p:cNvCxnSpPr>
            <a:cxnSpLocks/>
            <a:endCxn id="6" idx="1"/>
          </p:cNvCxnSpPr>
          <p:nvPr/>
        </p:nvCxnSpPr>
        <p:spPr>
          <a:xfrm flipV="1">
            <a:off x="5143443" y="5589445"/>
            <a:ext cx="568318" cy="71053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de Seta Reta 11">
            <a:extLst>
              <a:ext uri="{FF2B5EF4-FFF2-40B4-BE49-F238E27FC236}">
                <a16:creationId xmlns:a16="http://schemas.microsoft.com/office/drawing/2014/main" id="{6F6614B9-3CA9-424D-A228-D24F95B58D34}"/>
              </a:ext>
            </a:extLst>
          </p:cNvPr>
          <p:cNvCxnSpPr>
            <a:cxnSpLocks/>
            <a:endCxn id="7" idx="1"/>
          </p:cNvCxnSpPr>
          <p:nvPr/>
        </p:nvCxnSpPr>
        <p:spPr>
          <a:xfrm flipV="1">
            <a:off x="5134708" y="3781262"/>
            <a:ext cx="568317" cy="190208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to 14">
            <a:extLst>
              <a:ext uri="{FF2B5EF4-FFF2-40B4-BE49-F238E27FC236}">
                <a16:creationId xmlns:a16="http://schemas.microsoft.com/office/drawing/2014/main" id="{D474F3A5-E5D6-4118-9BB2-79D905BF3993}"/>
              </a:ext>
            </a:extLst>
          </p:cNvPr>
          <p:cNvCxnSpPr/>
          <p:nvPr/>
        </p:nvCxnSpPr>
        <p:spPr>
          <a:xfrm flipH="1">
            <a:off x="1336431" y="5683348"/>
            <a:ext cx="379827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7D3BBC62-5888-4FE4-A21E-E830C8B84020}"/>
              </a:ext>
            </a:extLst>
          </p:cNvPr>
          <p:cNvCxnSpPr/>
          <p:nvPr/>
        </p:nvCxnSpPr>
        <p:spPr>
          <a:xfrm flipH="1">
            <a:off x="1336431" y="6299982"/>
            <a:ext cx="379827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4333400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8306280" y="6592680"/>
            <a:ext cx="775440" cy="239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B1FF22CD-8A22-4D51-9A5E-1D11E5E8D0D6}" type="slidenum">
              <a:rPr lang="pt-BR" sz="1400" b="0" strike="noStrike" spc="-1">
                <a:solidFill>
                  <a:srgbClr val="8B8B8B"/>
                </a:solidFill>
                <a:latin typeface="Arial"/>
                <a:ea typeface="DejaVu Sans"/>
              </a:rPr>
              <a:t>5</a:t>
            </a:fld>
            <a:endParaRPr lang="pt-BR" sz="1400" b="0" strike="noStrike" spc="-1">
              <a:latin typeface="Arial"/>
            </a:endParaRPr>
          </a:p>
        </p:txBody>
      </p:sp>
      <p:sp>
        <p:nvSpPr>
          <p:cNvPr id="99" name="CustomShape 2"/>
          <p:cNvSpPr/>
          <p:nvPr/>
        </p:nvSpPr>
        <p:spPr>
          <a:xfrm>
            <a:off x="307799" y="1317960"/>
            <a:ext cx="6078933" cy="211103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pc="-1" dirty="0">
                <a:solidFill>
                  <a:srgbClr val="000000"/>
                </a:solidFill>
              </a:rPr>
              <a:t>A resistência à compressão de cerâmicas refratárias pode ser obtida conforme</a:t>
            </a:r>
          </a:p>
          <a:p>
            <a:pPr marL="914400" lvl="1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en-US" i="1" spc="-1" dirty="0">
                <a:solidFill>
                  <a:srgbClr val="000000"/>
                </a:solidFill>
              </a:rPr>
              <a:t>EN 993-5 - Methods of test for dense shaped refractory products - Part 5: Determination of cold crushing strength</a:t>
            </a:r>
            <a:endParaRPr lang="pt-BR" spc="-1" dirty="0">
              <a:solidFill>
                <a:srgbClr val="000000"/>
              </a:solidFill>
            </a:endParaRPr>
          </a:p>
          <a:p>
            <a:pPr marL="914400" lvl="1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endParaRPr lang="en-US" i="1" spc="-1" dirty="0">
              <a:solidFill>
                <a:srgbClr val="000000"/>
              </a:solidFill>
            </a:endParaRPr>
          </a:p>
        </p:txBody>
      </p:sp>
      <p:sp>
        <p:nvSpPr>
          <p:cNvPr id="100" name="CustomShape 3"/>
          <p:cNvSpPr/>
          <p:nvPr/>
        </p:nvSpPr>
        <p:spPr>
          <a:xfrm>
            <a:off x="2341800" y="146673"/>
            <a:ext cx="6739920" cy="10523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08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</a:pPr>
            <a:r>
              <a:rPr lang="pt-BR" sz="2800" b="1" spc="-1" dirty="0">
                <a:solidFill>
                  <a:srgbClr val="000000"/>
                </a:solidFill>
              </a:rPr>
              <a:t>Determinação da resistência à compressão</a:t>
            </a:r>
            <a:endParaRPr lang="pt-BR" sz="2800" b="1" spc="-1" dirty="0"/>
          </a:p>
        </p:txBody>
      </p:sp>
      <p:sp>
        <p:nvSpPr>
          <p:cNvPr id="101" name="CustomShape 4"/>
          <p:cNvSpPr/>
          <p:nvPr/>
        </p:nvSpPr>
        <p:spPr>
          <a:xfrm>
            <a:off x="0" y="6599880"/>
            <a:ext cx="5338440" cy="257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pt-BR" sz="1100" b="1" spc="-1" dirty="0">
                <a:solidFill>
                  <a:srgbClr val="FFFFFF"/>
                </a:solidFill>
              </a:rPr>
              <a:t>Rafael Oliveira, </a:t>
            </a:r>
            <a:r>
              <a:rPr lang="pt-BR" sz="1100" b="1" spc="-1" dirty="0" err="1">
                <a:solidFill>
                  <a:srgbClr val="FFFFFF"/>
                </a:solidFill>
              </a:rPr>
              <a:t>University</a:t>
            </a:r>
            <a:r>
              <a:rPr lang="pt-BR" sz="1100" b="1" spc="-1" dirty="0">
                <a:solidFill>
                  <a:srgbClr val="FFFFFF"/>
                </a:solidFill>
              </a:rPr>
              <a:t> </a:t>
            </a:r>
            <a:r>
              <a:rPr lang="pt-BR" sz="1100" b="1" spc="-1" dirty="0" err="1">
                <a:solidFill>
                  <a:srgbClr val="FFFFFF"/>
                </a:solidFill>
              </a:rPr>
              <a:t>of</a:t>
            </a:r>
            <a:r>
              <a:rPr lang="pt-BR" sz="1100" b="1" spc="-1" dirty="0">
                <a:solidFill>
                  <a:srgbClr val="FFFFFF"/>
                </a:solidFill>
              </a:rPr>
              <a:t> Coimbra, ATHOR Project, </a:t>
            </a:r>
            <a:r>
              <a:rPr lang="pt-BR" sz="1100" b="1" spc="-1" dirty="0" err="1">
                <a:solidFill>
                  <a:srgbClr val="FFFFFF"/>
                </a:solidFill>
              </a:rPr>
              <a:t>November</a:t>
            </a:r>
            <a:r>
              <a:rPr lang="pt-BR" sz="1100" b="1" spc="-1" dirty="0">
                <a:solidFill>
                  <a:srgbClr val="FFFFFF"/>
                </a:solidFill>
              </a:rPr>
              <a:t> 2018</a:t>
            </a:r>
            <a:endParaRPr lang="pt-BR" sz="1100" spc="-1" dirty="0"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171CB64C-4042-4C6B-9A38-0BBF5CF1D9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5883" y="1137431"/>
            <a:ext cx="2455837" cy="2235546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A837869C-3D05-4A29-94FE-0B1BF5E47F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8833" y="3587332"/>
            <a:ext cx="5125167" cy="2576638"/>
          </a:xfrm>
          <a:prstGeom prst="rect">
            <a:avLst/>
          </a:prstGeom>
        </p:spPr>
      </p:pic>
      <p:sp>
        <p:nvSpPr>
          <p:cNvPr id="16" name="CustomShape 2">
            <a:extLst>
              <a:ext uri="{FF2B5EF4-FFF2-40B4-BE49-F238E27FC236}">
                <a16:creationId xmlns:a16="http://schemas.microsoft.com/office/drawing/2014/main" id="{F7076F4F-FA0A-4AAF-BF2B-442A84814FE3}"/>
              </a:ext>
            </a:extLst>
          </p:cNvPr>
          <p:cNvSpPr/>
          <p:nvPr/>
        </p:nvSpPr>
        <p:spPr>
          <a:xfrm>
            <a:off x="307798" y="2878432"/>
            <a:ext cx="3729629" cy="348016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pc="-1" dirty="0">
                <a:solidFill>
                  <a:srgbClr val="000000"/>
                </a:solidFill>
              </a:rPr>
              <a:t>Provetes cilíndricos ou cúbicos</a:t>
            </a:r>
          </a:p>
          <a:p>
            <a:pPr marL="914400" lvl="1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pc="-1" dirty="0">
                <a:solidFill>
                  <a:srgbClr val="000000"/>
                </a:solidFill>
              </a:rPr>
              <a:t>Cilíndricos: Ø=h=50 mm</a:t>
            </a:r>
          </a:p>
          <a:p>
            <a:pPr marL="914400" lvl="1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pc="-1" dirty="0">
                <a:solidFill>
                  <a:srgbClr val="000000"/>
                </a:solidFill>
              </a:rPr>
              <a:t>Cúbicos: lados de 50 mm</a:t>
            </a:r>
          </a:p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pc="-1" dirty="0">
                <a:solidFill>
                  <a:srgbClr val="000000"/>
                </a:solidFill>
              </a:rPr>
              <a:t>Ensaio realizado com controle de carga: 1,0 ± 0,1 MPa/s</a:t>
            </a:r>
          </a:p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pc="-1" dirty="0">
                <a:solidFill>
                  <a:srgbClr val="000000"/>
                </a:solidFill>
              </a:rPr>
              <a:t>A resistência à compressão pode ser determinada em temperatura ambiente e em altas temperaturas.</a:t>
            </a:r>
          </a:p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endParaRPr lang="pt-BR" spc="-1" dirty="0">
              <a:solidFill>
                <a:srgbClr val="000000"/>
              </a:solidFill>
            </a:endParaRPr>
          </a:p>
          <a:p>
            <a:pPr marL="914400" lvl="1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endParaRPr lang="en-US" i="1" spc="-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14274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8306280" y="6592680"/>
            <a:ext cx="775440" cy="239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B1FF22CD-8A22-4D51-9A5E-1D11E5E8D0D6}" type="slidenum">
              <a:rPr lang="pt-BR" sz="1400" b="0" strike="noStrike" spc="-1">
                <a:solidFill>
                  <a:srgbClr val="8B8B8B"/>
                </a:solidFill>
                <a:latin typeface="Arial"/>
                <a:ea typeface="DejaVu Sans"/>
              </a:rPr>
              <a:t>6</a:t>
            </a:fld>
            <a:endParaRPr lang="pt-BR" sz="1400" b="0" strike="noStrike" spc="-1">
              <a:latin typeface="Arial"/>
            </a:endParaRPr>
          </a:p>
        </p:txBody>
      </p:sp>
      <p:sp>
        <p:nvSpPr>
          <p:cNvPr id="99" name="CustomShape 2"/>
          <p:cNvSpPr/>
          <p:nvPr/>
        </p:nvSpPr>
        <p:spPr>
          <a:xfrm>
            <a:off x="307799" y="1317960"/>
            <a:ext cx="8836201" cy="211103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dirty="0"/>
              <a:t>Módulo de ruptura é a máxima tensão que uma peça prismática pode suportar quando sujeita a flexão em três pontos:</a:t>
            </a:r>
          </a:p>
          <a:p>
            <a:pPr marL="914400" lvl="1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dirty="0"/>
              <a:t>EN 993-6 - </a:t>
            </a:r>
            <a:r>
              <a:rPr lang="pt-BR" i="1" dirty="0" err="1"/>
              <a:t>Methods</a:t>
            </a:r>
            <a:r>
              <a:rPr lang="pt-BR" i="1" dirty="0"/>
              <a:t> </a:t>
            </a:r>
            <a:r>
              <a:rPr lang="pt-BR" i="1" dirty="0" err="1"/>
              <a:t>of</a:t>
            </a:r>
            <a:r>
              <a:rPr lang="pt-BR" i="1" dirty="0"/>
              <a:t> </a:t>
            </a:r>
            <a:r>
              <a:rPr lang="pt-BR" i="1" dirty="0" err="1"/>
              <a:t>test</a:t>
            </a:r>
            <a:r>
              <a:rPr lang="pt-BR" i="1" dirty="0"/>
              <a:t> for </a:t>
            </a:r>
            <a:r>
              <a:rPr lang="pt-BR" i="1" dirty="0" err="1"/>
              <a:t>dense</a:t>
            </a:r>
            <a:r>
              <a:rPr lang="pt-BR" i="1" dirty="0"/>
              <a:t> </a:t>
            </a:r>
            <a:r>
              <a:rPr lang="pt-BR" i="1" dirty="0" err="1"/>
              <a:t>shaped</a:t>
            </a:r>
            <a:r>
              <a:rPr lang="pt-BR" i="1" dirty="0"/>
              <a:t> </a:t>
            </a:r>
            <a:r>
              <a:rPr lang="pt-BR" i="1" dirty="0" err="1"/>
              <a:t>refractory</a:t>
            </a:r>
            <a:r>
              <a:rPr lang="pt-BR" i="1" dirty="0"/>
              <a:t> </a:t>
            </a:r>
            <a:r>
              <a:rPr lang="pt-BR" i="1" dirty="0" err="1"/>
              <a:t>products</a:t>
            </a:r>
            <a:r>
              <a:rPr lang="pt-BR" i="1" dirty="0"/>
              <a:t> - </a:t>
            </a:r>
            <a:r>
              <a:rPr lang="pt-BR" i="1" dirty="0" err="1"/>
              <a:t>Part</a:t>
            </a:r>
            <a:r>
              <a:rPr lang="pt-BR" i="1" dirty="0"/>
              <a:t> 6: </a:t>
            </a:r>
            <a:r>
              <a:rPr lang="pt-BR" i="1" dirty="0" err="1"/>
              <a:t>Determination</a:t>
            </a:r>
            <a:r>
              <a:rPr lang="pt-BR" i="1" dirty="0"/>
              <a:t> </a:t>
            </a:r>
            <a:r>
              <a:rPr lang="pt-BR" i="1" dirty="0" err="1"/>
              <a:t>of</a:t>
            </a:r>
            <a:r>
              <a:rPr lang="pt-BR" i="1" dirty="0"/>
              <a:t> </a:t>
            </a:r>
            <a:r>
              <a:rPr lang="pt-BR" i="1" dirty="0" err="1"/>
              <a:t>modulus</a:t>
            </a:r>
            <a:r>
              <a:rPr lang="pt-BR" i="1" dirty="0"/>
              <a:t> </a:t>
            </a:r>
            <a:r>
              <a:rPr lang="pt-BR" i="1" dirty="0" err="1"/>
              <a:t>of</a:t>
            </a:r>
            <a:r>
              <a:rPr lang="pt-BR" i="1" dirty="0"/>
              <a:t> </a:t>
            </a:r>
            <a:r>
              <a:rPr lang="pt-BR" i="1" dirty="0" err="1"/>
              <a:t>rupture</a:t>
            </a:r>
            <a:r>
              <a:rPr lang="pt-BR" i="1" dirty="0"/>
              <a:t> </a:t>
            </a:r>
            <a:r>
              <a:rPr lang="pt-BR" i="1" dirty="0" err="1"/>
              <a:t>at</a:t>
            </a:r>
            <a:r>
              <a:rPr lang="pt-BR" i="1" dirty="0"/>
              <a:t> </a:t>
            </a:r>
            <a:r>
              <a:rPr lang="pt-BR" i="1" dirty="0" err="1"/>
              <a:t>ambient</a:t>
            </a:r>
            <a:r>
              <a:rPr lang="pt-BR" i="1" dirty="0"/>
              <a:t> </a:t>
            </a:r>
            <a:r>
              <a:rPr lang="pt-BR" i="1" dirty="0" err="1"/>
              <a:t>temperature</a:t>
            </a:r>
            <a:endParaRPr lang="pt-BR" i="1" dirty="0"/>
          </a:p>
          <a:p>
            <a:pPr marL="914400" lvl="1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dirty="0"/>
              <a:t>EN 993-7 </a:t>
            </a:r>
            <a:r>
              <a:rPr lang="pt-BR" i="1" dirty="0" err="1"/>
              <a:t>Methods</a:t>
            </a:r>
            <a:r>
              <a:rPr lang="pt-BR" i="1" dirty="0"/>
              <a:t> </a:t>
            </a:r>
            <a:r>
              <a:rPr lang="pt-BR" i="1" dirty="0" err="1"/>
              <a:t>of</a:t>
            </a:r>
            <a:r>
              <a:rPr lang="pt-BR" i="1" dirty="0"/>
              <a:t> </a:t>
            </a:r>
            <a:r>
              <a:rPr lang="pt-BR" i="1" dirty="0" err="1"/>
              <a:t>test</a:t>
            </a:r>
            <a:r>
              <a:rPr lang="pt-BR" i="1" dirty="0"/>
              <a:t> for </a:t>
            </a:r>
            <a:r>
              <a:rPr lang="pt-BR" i="1" dirty="0" err="1"/>
              <a:t>dense</a:t>
            </a:r>
            <a:r>
              <a:rPr lang="pt-BR" i="1" dirty="0"/>
              <a:t> </a:t>
            </a:r>
            <a:r>
              <a:rPr lang="pt-BR" i="1" dirty="0" err="1"/>
              <a:t>shaped</a:t>
            </a:r>
            <a:r>
              <a:rPr lang="pt-BR" i="1" dirty="0"/>
              <a:t> </a:t>
            </a:r>
            <a:r>
              <a:rPr lang="pt-BR" i="1" dirty="0" err="1"/>
              <a:t>refractory</a:t>
            </a:r>
            <a:r>
              <a:rPr lang="pt-BR" i="1" dirty="0"/>
              <a:t> </a:t>
            </a:r>
            <a:r>
              <a:rPr lang="pt-BR" i="1" dirty="0" err="1"/>
              <a:t>products</a:t>
            </a:r>
            <a:r>
              <a:rPr lang="pt-BR" i="1" dirty="0"/>
              <a:t> - </a:t>
            </a:r>
            <a:r>
              <a:rPr lang="pt-BR" i="1" dirty="0" err="1"/>
              <a:t>Part</a:t>
            </a:r>
            <a:r>
              <a:rPr lang="pt-BR" i="1" dirty="0"/>
              <a:t> 7: </a:t>
            </a:r>
            <a:r>
              <a:rPr lang="pt-BR" i="1" dirty="0" err="1"/>
              <a:t>Determination</a:t>
            </a:r>
            <a:r>
              <a:rPr lang="pt-BR" i="1" dirty="0"/>
              <a:t> </a:t>
            </a:r>
            <a:r>
              <a:rPr lang="pt-BR" i="1" dirty="0" err="1"/>
              <a:t>of</a:t>
            </a:r>
            <a:r>
              <a:rPr lang="pt-BR" i="1" dirty="0"/>
              <a:t> </a:t>
            </a:r>
            <a:r>
              <a:rPr lang="pt-BR" i="1" dirty="0" err="1"/>
              <a:t>modulus</a:t>
            </a:r>
            <a:r>
              <a:rPr lang="pt-BR" i="1" dirty="0"/>
              <a:t> </a:t>
            </a:r>
            <a:r>
              <a:rPr lang="pt-BR" i="1" dirty="0" err="1"/>
              <a:t>of</a:t>
            </a:r>
            <a:r>
              <a:rPr lang="pt-BR" i="1" dirty="0"/>
              <a:t> </a:t>
            </a:r>
            <a:r>
              <a:rPr lang="pt-BR" i="1" dirty="0" err="1"/>
              <a:t>rupture</a:t>
            </a:r>
            <a:r>
              <a:rPr lang="pt-BR" i="1" dirty="0"/>
              <a:t> </a:t>
            </a:r>
            <a:r>
              <a:rPr lang="pt-BR" i="1" dirty="0" err="1"/>
              <a:t>at</a:t>
            </a:r>
            <a:r>
              <a:rPr lang="pt-BR" i="1" dirty="0"/>
              <a:t> </a:t>
            </a:r>
            <a:r>
              <a:rPr lang="pt-BR" i="1" dirty="0" err="1"/>
              <a:t>elevated</a:t>
            </a:r>
            <a:r>
              <a:rPr lang="pt-BR" i="1" dirty="0"/>
              <a:t> </a:t>
            </a:r>
            <a:r>
              <a:rPr lang="pt-BR" i="1" dirty="0" err="1"/>
              <a:t>temperatures</a:t>
            </a:r>
            <a:endParaRPr lang="pt-BR" spc="-1" dirty="0">
              <a:solidFill>
                <a:srgbClr val="000000"/>
              </a:solidFill>
            </a:endParaRPr>
          </a:p>
          <a:p>
            <a:pPr marL="914400" lvl="1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endParaRPr lang="en-US" i="1" spc="-1" dirty="0">
              <a:solidFill>
                <a:srgbClr val="000000"/>
              </a:solidFill>
            </a:endParaRPr>
          </a:p>
        </p:txBody>
      </p:sp>
      <p:sp>
        <p:nvSpPr>
          <p:cNvPr id="100" name="CustomShape 3"/>
          <p:cNvSpPr/>
          <p:nvPr/>
        </p:nvSpPr>
        <p:spPr>
          <a:xfrm>
            <a:off x="2341800" y="335197"/>
            <a:ext cx="6739920" cy="10523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08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</a:pPr>
            <a:r>
              <a:rPr lang="pt-BR" sz="2800" b="1" spc="-1" dirty="0">
                <a:solidFill>
                  <a:srgbClr val="000000"/>
                </a:solidFill>
              </a:rPr>
              <a:t>Determinação do módulo de ruptura</a:t>
            </a:r>
            <a:endParaRPr lang="pt-BR" sz="2800" b="1" spc="-1" dirty="0"/>
          </a:p>
        </p:txBody>
      </p:sp>
      <p:sp>
        <p:nvSpPr>
          <p:cNvPr id="101" name="CustomShape 4"/>
          <p:cNvSpPr/>
          <p:nvPr/>
        </p:nvSpPr>
        <p:spPr>
          <a:xfrm>
            <a:off x="0" y="6599880"/>
            <a:ext cx="5338440" cy="257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pt-BR" sz="1100" b="1" spc="-1" dirty="0">
                <a:solidFill>
                  <a:srgbClr val="FFFFFF"/>
                </a:solidFill>
              </a:rPr>
              <a:t>Rafael Oliveira, </a:t>
            </a:r>
            <a:r>
              <a:rPr lang="pt-BR" sz="1100" b="1" spc="-1" dirty="0" err="1">
                <a:solidFill>
                  <a:srgbClr val="FFFFFF"/>
                </a:solidFill>
              </a:rPr>
              <a:t>University</a:t>
            </a:r>
            <a:r>
              <a:rPr lang="pt-BR" sz="1100" b="1" spc="-1" dirty="0">
                <a:solidFill>
                  <a:srgbClr val="FFFFFF"/>
                </a:solidFill>
              </a:rPr>
              <a:t> </a:t>
            </a:r>
            <a:r>
              <a:rPr lang="pt-BR" sz="1100" b="1" spc="-1" dirty="0" err="1">
                <a:solidFill>
                  <a:srgbClr val="FFFFFF"/>
                </a:solidFill>
              </a:rPr>
              <a:t>of</a:t>
            </a:r>
            <a:r>
              <a:rPr lang="pt-BR" sz="1100" b="1" spc="-1" dirty="0">
                <a:solidFill>
                  <a:srgbClr val="FFFFFF"/>
                </a:solidFill>
              </a:rPr>
              <a:t> Coimbra, ATHOR Project, </a:t>
            </a:r>
            <a:r>
              <a:rPr lang="pt-BR" sz="1100" b="1" spc="-1" dirty="0" err="1">
                <a:solidFill>
                  <a:srgbClr val="FFFFFF"/>
                </a:solidFill>
              </a:rPr>
              <a:t>November</a:t>
            </a:r>
            <a:r>
              <a:rPr lang="pt-BR" sz="1100" b="1" spc="-1" dirty="0">
                <a:solidFill>
                  <a:srgbClr val="FFFFFF"/>
                </a:solidFill>
              </a:rPr>
              <a:t> 2018</a:t>
            </a:r>
            <a:endParaRPr lang="pt-BR" sz="1100" spc="-1" dirty="0"/>
          </a:p>
        </p:txBody>
      </p:sp>
      <p:sp>
        <p:nvSpPr>
          <p:cNvPr id="16" name="CustomShape 2">
            <a:extLst>
              <a:ext uri="{FF2B5EF4-FFF2-40B4-BE49-F238E27FC236}">
                <a16:creationId xmlns:a16="http://schemas.microsoft.com/office/drawing/2014/main" id="{F7076F4F-FA0A-4AAF-BF2B-442A84814FE3}"/>
              </a:ext>
            </a:extLst>
          </p:cNvPr>
          <p:cNvSpPr/>
          <p:nvPr/>
        </p:nvSpPr>
        <p:spPr>
          <a:xfrm>
            <a:off x="307364" y="3428998"/>
            <a:ext cx="3729629" cy="29295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pc="-1" dirty="0">
                <a:solidFill>
                  <a:srgbClr val="000000"/>
                </a:solidFill>
              </a:rPr>
              <a:t>O ensaio pode ser utilizado para determinação da resistência à tração do material.</a:t>
            </a:r>
          </a:p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pc="-1" dirty="0">
                <a:solidFill>
                  <a:srgbClr val="000000"/>
                </a:solidFill>
              </a:rPr>
              <a:t>O ensaio pode ser feito em temperatura ambiente (MOR) ou em temperaturas elevadas (HMOR)</a:t>
            </a:r>
          </a:p>
          <a:p>
            <a:pPr marL="914400" lvl="1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pc="-1" dirty="0">
                <a:solidFill>
                  <a:srgbClr val="000000"/>
                </a:solidFill>
              </a:rPr>
              <a:t>Dois pontos de apoio</a:t>
            </a:r>
          </a:p>
          <a:p>
            <a:pPr marL="914400" lvl="1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pc="-1" dirty="0">
                <a:solidFill>
                  <a:srgbClr val="000000"/>
                </a:solidFill>
              </a:rPr>
              <a:t>Um ponto de aplicação de carga</a:t>
            </a:r>
          </a:p>
          <a:p>
            <a:pPr marL="914400" lvl="1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endParaRPr lang="en-US" i="1" spc="-1" dirty="0">
              <a:solidFill>
                <a:srgbClr val="000000"/>
              </a:solidFill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8935EEAA-6670-4A40-97F9-E6CA0FEA1B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601006"/>
            <a:ext cx="4264636" cy="2585583"/>
          </a:xfrm>
          <a:prstGeom prst="rect">
            <a:avLst/>
          </a:prstGeom>
        </p:spPr>
      </p:pic>
      <p:cxnSp>
        <p:nvCxnSpPr>
          <p:cNvPr id="7" name="Conector de Seta Reta 6">
            <a:extLst>
              <a:ext uri="{FF2B5EF4-FFF2-40B4-BE49-F238E27FC236}">
                <a16:creationId xmlns:a16="http://schemas.microsoft.com/office/drawing/2014/main" id="{316D8BAC-DACC-4502-B1D1-4A5CE5F0C928}"/>
              </a:ext>
            </a:extLst>
          </p:cNvPr>
          <p:cNvCxnSpPr>
            <a:cxnSpLocks/>
          </p:cNvCxnSpPr>
          <p:nvPr/>
        </p:nvCxnSpPr>
        <p:spPr>
          <a:xfrm flipV="1">
            <a:off x="6816860" y="5401994"/>
            <a:ext cx="0" cy="105507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A4BE7F7A-C3B4-456C-B549-59856720D5A5}"/>
              </a:ext>
            </a:extLst>
          </p:cNvPr>
          <p:cNvCxnSpPr/>
          <p:nvPr/>
        </p:nvCxnSpPr>
        <p:spPr>
          <a:xfrm>
            <a:off x="12098215" y="5936566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A33D7CE5-F9D4-42B8-96E5-48DD5D03941F}"/>
              </a:ext>
            </a:extLst>
          </p:cNvPr>
          <p:cNvCxnSpPr/>
          <p:nvPr/>
        </p:nvCxnSpPr>
        <p:spPr>
          <a:xfrm flipH="1">
            <a:off x="2341800" y="6457072"/>
            <a:ext cx="44750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de Seta Reta 14">
            <a:extLst>
              <a:ext uri="{FF2B5EF4-FFF2-40B4-BE49-F238E27FC236}">
                <a16:creationId xmlns:a16="http://schemas.microsoft.com/office/drawing/2014/main" id="{177F159D-3384-482C-9A3C-9AABB0870D6E}"/>
              </a:ext>
            </a:extLst>
          </p:cNvPr>
          <p:cNvCxnSpPr/>
          <p:nvPr/>
        </p:nvCxnSpPr>
        <p:spPr>
          <a:xfrm>
            <a:off x="8117057" y="4037425"/>
            <a:ext cx="0" cy="74382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de Seta Reta 20">
            <a:extLst>
              <a:ext uri="{FF2B5EF4-FFF2-40B4-BE49-F238E27FC236}">
                <a16:creationId xmlns:a16="http://schemas.microsoft.com/office/drawing/2014/main" id="{E8E3B699-AD23-49BE-8295-FF7CBAECAE2C}"/>
              </a:ext>
            </a:extLst>
          </p:cNvPr>
          <p:cNvCxnSpPr/>
          <p:nvPr/>
        </p:nvCxnSpPr>
        <p:spPr>
          <a:xfrm>
            <a:off x="5399647" y="4035078"/>
            <a:ext cx="0" cy="74382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to 17">
            <a:extLst>
              <a:ext uri="{FF2B5EF4-FFF2-40B4-BE49-F238E27FC236}">
                <a16:creationId xmlns:a16="http://schemas.microsoft.com/office/drawing/2014/main" id="{DAB9A8A6-A294-46C3-83CA-A632C0CF2C05}"/>
              </a:ext>
            </a:extLst>
          </p:cNvPr>
          <p:cNvCxnSpPr/>
          <p:nvPr/>
        </p:nvCxnSpPr>
        <p:spPr>
          <a:xfrm flipH="1" flipV="1">
            <a:off x="4262511" y="4023357"/>
            <a:ext cx="3854546" cy="257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to 19">
            <a:extLst>
              <a:ext uri="{FF2B5EF4-FFF2-40B4-BE49-F238E27FC236}">
                <a16:creationId xmlns:a16="http://schemas.microsoft.com/office/drawing/2014/main" id="{DBC77A0B-4A1B-439A-A69F-EF2164CB15B5}"/>
              </a:ext>
            </a:extLst>
          </p:cNvPr>
          <p:cNvCxnSpPr/>
          <p:nvPr/>
        </p:nvCxnSpPr>
        <p:spPr>
          <a:xfrm>
            <a:off x="4262511" y="4023357"/>
            <a:ext cx="0" cy="182880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69BB371A-4DCF-4BCF-914F-B3BD8B5DFB95}"/>
              </a:ext>
            </a:extLst>
          </p:cNvPr>
          <p:cNvCxnSpPr/>
          <p:nvPr/>
        </p:nvCxnSpPr>
        <p:spPr>
          <a:xfrm flipH="1">
            <a:off x="3657600" y="5852160"/>
            <a:ext cx="60491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410517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8306280" y="6592680"/>
            <a:ext cx="775440" cy="239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B1FF22CD-8A22-4D51-9A5E-1D11E5E8D0D6}" type="slidenum">
              <a:rPr lang="pt-BR" sz="1400" b="0" strike="noStrike" spc="-1">
                <a:solidFill>
                  <a:srgbClr val="8B8B8B"/>
                </a:solidFill>
                <a:latin typeface="Arial"/>
                <a:ea typeface="DejaVu Sans"/>
              </a:rPr>
              <a:t>7</a:t>
            </a:fld>
            <a:endParaRPr lang="pt-BR" sz="1400" b="0" strike="noStrike" spc="-1">
              <a:latin typeface="Arial"/>
            </a:endParaRPr>
          </a:p>
        </p:txBody>
      </p:sp>
      <p:sp>
        <p:nvSpPr>
          <p:cNvPr id="99" name="CustomShape 2"/>
          <p:cNvSpPr/>
          <p:nvPr/>
        </p:nvSpPr>
        <p:spPr>
          <a:xfrm>
            <a:off x="307799" y="1317960"/>
            <a:ext cx="5558708" cy="482962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dirty="0"/>
              <a:t>Método para determinação da resistência à tração de cerâmicas refratárias.</a:t>
            </a:r>
          </a:p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dirty="0"/>
              <a:t>Permite uma propagação estável da fissura para provetes relativamente grandes.</a:t>
            </a:r>
          </a:p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dirty="0"/>
              <a:t>Uma carga vertical é aplicada sobre a cunha, e transmitida ao provete pelos elementos de transição de carga:</a:t>
            </a:r>
          </a:p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endParaRPr lang="pt-BR" dirty="0"/>
          </a:p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endParaRPr lang="pt-BR" dirty="0"/>
          </a:p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dirty="0"/>
              <a:t>A resistência à tração é determinada por:</a:t>
            </a:r>
          </a:p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endParaRPr lang="pt-BR" dirty="0"/>
          </a:p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endParaRPr lang="pt-BR" dirty="0"/>
          </a:p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dirty="0"/>
              <a:t>A energia específica de fratura é determinada por:</a:t>
            </a:r>
          </a:p>
          <a:p>
            <a:pPr marL="914400" lvl="1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endParaRPr lang="en-US" i="1" spc="-1" dirty="0">
              <a:solidFill>
                <a:srgbClr val="000000"/>
              </a:solidFill>
            </a:endParaRPr>
          </a:p>
        </p:txBody>
      </p:sp>
      <p:sp>
        <p:nvSpPr>
          <p:cNvPr id="100" name="CustomShape 3"/>
          <p:cNvSpPr/>
          <p:nvPr/>
        </p:nvSpPr>
        <p:spPr>
          <a:xfrm>
            <a:off x="2341800" y="335197"/>
            <a:ext cx="6739920" cy="10523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08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</a:pPr>
            <a:r>
              <a:rPr lang="pt-BR" sz="2800" b="1" spc="-1" dirty="0">
                <a:solidFill>
                  <a:srgbClr val="000000"/>
                </a:solidFill>
              </a:rPr>
              <a:t>Wedge Split Test</a:t>
            </a:r>
            <a:endParaRPr lang="pt-BR" sz="2800" b="1" spc="-1" dirty="0"/>
          </a:p>
        </p:txBody>
      </p:sp>
      <p:sp>
        <p:nvSpPr>
          <p:cNvPr id="101" name="CustomShape 4"/>
          <p:cNvSpPr/>
          <p:nvPr/>
        </p:nvSpPr>
        <p:spPr>
          <a:xfrm>
            <a:off x="0" y="6599880"/>
            <a:ext cx="5338440" cy="257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pt-BR" sz="1100" b="1" spc="-1" dirty="0">
                <a:solidFill>
                  <a:srgbClr val="FFFFFF"/>
                </a:solidFill>
              </a:rPr>
              <a:t>Rafael Oliveira, </a:t>
            </a:r>
            <a:r>
              <a:rPr lang="pt-BR" sz="1100" b="1" spc="-1" dirty="0" err="1">
                <a:solidFill>
                  <a:srgbClr val="FFFFFF"/>
                </a:solidFill>
              </a:rPr>
              <a:t>University</a:t>
            </a:r>
            <a:r>
              <a:rPr lang="pt-BR" sz="1100" b="1" spc="-1" dirty="0">
                <a:solidFill>
                  <a:srgbClr val="FFFFFF"/>
                </a:solidFill>
              </a:rPr>
              <a:t> </a:t>
            </a:r>
            <a:r>
              <a:rPr lang="pt-BR" sz="1100" b="1" spc="-1" dirty="0" err="1">
                <a:solidFill>
                  <a:srgbClr val="FFFFFF"/>
                </a:solidFill>
              </a:rPr>
              <a:t>of</a:t>
            </a:r>
            <a:r>
              <a:rPr lang="pt-BR" sz="1100" b="1" spc="-1" dirty="0">
                <a:solidFill>
                  <a:srgbClr val="FFFFFF"/>
                </a:solidFill>
              </a:rPr>
              <a:t> Coimbra, ATHOR Project, </a:t>
            </a:r>
            <a:r>
              <a:rPr lang="pt-BR" sz="1100" b="1" spc="-1" dirty="0" err="1">
                <a:solidFill>
                  <a:srgbClr val="FFFFFF"/>
                </a:solidFill>
              </a:rPr>
              <a:t>November</a:t>
            </a:r>
            <a:r>
              <a:rPr lang="pt-BR" sz="1100" b="1" spc="-1" dirty="0">
                <a:solidFill>
                  <a:srgbClr val="FFFFFF"/>
                </a:solidFill>
              </a:rPr>
              <a:t> 2018</a:t>
            </a:r>
            <a:endParaRPr lang="pt-BR" sz="1100" spc="-1" dirty="0"/>
          </a:p>
        </p:txBody>
      </p: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A4BE7F7A-C3B4-456C-B549-59856720D5A5}"/>
              </a:ext>
            </a:extLst>
          </p:cNvPr>
          <p:cNvCxnSpPr/>
          <p:nvPr/>
        </p:nvCxnSpPr>
        <p:spPr>
          <a:xfrm>
            <a:off x="12098215" y="5936566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m 3">
            <a:extLst>
              <a:ext uri="{FF2B5EF4-FFF2-40B4-BE49-F238E27FC236}">
                <a16:creationId xmlns:a16="http://schemas.microsoft.com/office/drawing/2014/main" id="{7C633D73-AEF7-43D5-A958-5485BA6ABF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6507" y="4042217"/>
            <a:ext cx="3230587" cy="2550463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298AA177-3FD8-48F2-8536-29069DC3E5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9785" y="1142279"/>
            <a:ext cx="2954215" cy="302007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2A7F170D-4170-45D7-ABAB-C0A5F4E395C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144"/>
          <a:stretch/>
        </p:blipFill>
        <p:spPr>
          <a:xfrm>
            <a:off x="2590530" y="4571482"/>
            <a:ext cx="2238375" cy="661842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F12E49E3-E36D-4747-BEDD-F76B6C916C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9108" y="5762863"/>
            <a:ext cx="1666875" cy="714375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A85D6CA1-D3AF-4083-9989-D9F5A38C33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1673" y="3254358"/>
            <a:ext cx="1214120" cy="77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3800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8306280" y="6592680"/>
            <a:ext cx="775440" cy="239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B1FF22CD-8A22-4D51-9A5E-1D11E5E8D0D6}" type="slidenum">
              <a:rPr lang="pt-BR" sz="1400" b="0" strike="noStrike" spc="-1">
                <a:solidFill>
                  <a:srgbClr val="8B8B8B"/>
                </a:solidFill>
                <a:latin typeface="Arial"/>
                <a:ea typeface="DejaVu Sans"/>
              </a:rPr>
              <a:t>8</a:t>
            </a:fld>
            <a:endParaRPr lang="pt-BR" sz="1400" b="0" strike="noStrike" spc="-1">
              <a:latin typeface="Arial"/>
            </a:endParaRPr>
          </a:p>
        </p:txBody>
      </p:sp>
      <p:sp>
        <p:nvSpPr>
          <p:cNvPr id="99" name="CustomShape 2"/>
          <p:cNvSpPr/>
          <p:nvPr/>
        </p:nvSpPr>
        <p:spPr>
          <a:xfrm>
            <a:off x="307799" y="1317960"/>
            <a:ext cx="8231290" cy="131918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dirty="0"/>
              <a:t>A resistência ao </a:t>
            </a:r>
            <a:r>
              <a:rPr lang="pt-BR" i="1" dirty="0"/>
              <a:t>creep</a:t>
            </a:r>
            <a:r>
              <a:rPr lang="pt-BR" dirty="0"/>
              <a:t> em compressão de um material refratário pode ser obtida conforme </a:t>
            </a:r>
            <a:r>
              <a:rPr lang="pt-PT" dirty="0"/>
              <a:t>EN 993-9:2000 - </a:t>
            </a:r>
            <a:r>
              <a:rPr lang="pt-PT" i="1" dirty="0"/>
              <a:t>Methods of testing dense shaped refractory products - Part 9: Determination of creep in compression</a:t>
            </a:r>
            <a:endParaRPr lang="en-US" i="1" spc="-1" dirty="0">
              <a:solidFill>
                <a:srgbClr val="000000"/>
              </a:solidFill>
            </a:endParaRPr>
          </a:p>
        </p:txBody>
      </p:sp>
      <p:sp>
        <p:nvSpPr>
          <p:cNvPr id="100" name="CustomShape 3"/>
          <p:cNvSpPr/>
          <p:nvPr/>
        </p:nvSpPr>
        <p:spPr>
          <a:xfrm>
            <a:off x="2341800" y="265653"/>
            <a:ext cx="6739920" cy="10523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08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</a:pPr>
            <a:r>
              <a:rPr lang="pt-BR" sz="2800" b="1" spc="-1" dirty="0">
                <a:solidFill>
                  <a:srgbClr val="000000"/>
                </a:solidFill>
              </a:rPr>
              <a:t>Creep em compressão</a:t>
            </a:r>
            <a:endParaRPr lang="pt-BR" sz="2800" b="1" spc="-1" dirty="0"/>
          </a:p>
        </p:txBody>
      </p:sp>
      <p:sp>
        <p:nvSpPr>
          <p:cNvPr id="101" name="CustomShape 4"/>
          <p:cNvSpPr/>
          <p:nvPr/>
        </p:nvSpPr>
        <p:spPr>
          <a:xfrm>
            <a:off x="0" y="6599880"/>
            <a:ext cx="5338440" cy="257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pt-BR" sz="1100" b="1" spc="-1" dirty="0">
                <a:solidFill>
                  <a:srgbClr val="FFFFFF"/>
                </a:solidFill>
              </a:rPr>
              <a:t>Rafael Oliveira, </a:t>
            </a:r>
            <a:r>
              <a:rPr lang="pt-BR" sz="1100" b="1" spc="-1" dirty="0" err="1">
                <a:solidFill>
                  <a:srgbClr val="FFFFFF"/>
                </a:solidFill>
              </a:rPr>
              <a:t>University</a:t>
            </a:r>
            <a:r>
              <a:rPr lang="pt-BR" sz="1100" b="1" spc="-1" dirty="0">
                <a:solidFill>
                  <a:srgbClr val="FFFFFF"/>
                </a:solidFill>
              </a:rPr>
              <a:t> </a:t>
            </a:r>
            <a:r>
              <a:rPr lang="pt-BR" sz="1100" b="1" spc="-1" dirty="0" err="1">
                <a:solidFill>
                  <a:srgbClr val="FFFFFF"/>
                </a:solidFill>
              </a:rPr>
              <a:t>of</a:t>
            </a:r>
            <a:r>
              <a:rPr lang="pt-BR" sz="1100" b="1" spc="-1" dirty="0">
                <a:solidFill>
                  <a:srgbClr val="FFFFFF"/>
                </a:solidFill>
              </a:rPr>
              <a:t> Coimbra, ATHOR Project, </a:t>
            </a:r>
            <a:r>
              <a:rPr lang="pt-BR" sz="1100" b="1" spc="-1" dirty="0" err="1">
                <a:solidFill>
                  <a:srgbClr val="FFFFFF"/>
                </a:solidFill>
              </a:rPr>
              <a:t>November</a:t>
            </a:r>
            <a:r>
              <a:rPr lang="pt-BR" sz="1100" b="1" spc="-1" dirty="0">
                <a:solidFill>
                  <a:srgbClr val="FFFFFF"/>
                </a:solidFill>
              </a:rPr>
              <a:t> 2018</a:t>
            </a:r>
            <a:endParaRPr lang="pt-BR" sz="1100" spc="-1" dirty="0"/>
          </a:p>
        </p:txBody>
      </p:sp>
      <p:sp>
        <p:nvSpPr>
          <p:cNvPr id="16" name="CustomShape 2">
            <a:extLst>
              <a:ext uri="{FF2B5EF4-FFF2-40B4-BE49-F238E27FC236}">
                <a16:creationId xmlns:a16="http://schemas.microsoft.com/office/drawing/2014/main" id="{F7076F4F-FA0A-4AAF-BF2B-442A84814FE3}"/>
              </a:ext>
            </a:extLst>
          </p:cNvPr>
          <p:cNvSpPr/>
          <p:nvPr/>
        </p:nvSpPr>
        <p:spPr>
          <a:xfrm>
            <a:off x="307799" y="2306097"/>
            <a:ext cx="5164533" cy="273013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dirty="0"/>
              <a:t>No ensaio, um provete é submetido a uma carga constante e aquecido até determinada temperatura.</a:t>
            </a:r>
          </a:p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dirty="0"/>
              <a:t>As deformações são registradas ao longo d do tempo.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46E253D8-B7D5-481E-BF57-A4E2625F2B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2150" y="2306097"/>
            <a:ext cx="3371850" cy="428625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29BB719F-9CA9-4631-83D0-29F98A671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221" y="3922582"/>
            <a:ext cx="3943878" cy="246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87510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8306280" y="6592680"/>
            <a:ext cx="775440" cy="239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B1FF22CD-8A22-4D51-9A5E-1D11E5E8D0D6}" type="slidenum">
              <a:rPr lang="pt-BR" sz="1400" b="0" strike="noStrike" spc="-1">
                <a:solidFill>
                  <a:srgbClr val="8B8B8B"/>
                </a:solidFill>
                <a:latin typeface="Arial"/>
                <a:ea typeface="DejaVu Sans"/>
              </a:rPr>
              <a:t>9</a:t>
            </a:fld>
            <a:endParaRPr lang="pt-BR" sz="1400" b="0" strike="noStrike" spc="-1">
              <a:latin typeface="Arial"/>
            </a:endParaRPr>
          </a:p>
        </p:txBody>
      </p:sp>
      <p:sp>
        <p:nvSpPr>
          <p:cNvPr id="99" name="CustomShape 2"/>
          <p:cNvSpPr/>
          <p:nvPr/>
        </p:nvSpPr>
        <p:spPr>
          <a:xfrm>
            <a:off x="307800" y="1317960"/>
            <a:ext cx="5886523" cy="131918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dirty="0"/>
              <a:t>ISO 1893:2007 - </a:t>
            </a:r>
            <a:r>
              <a:rPr lang="pt-BR" i="1" dirty="0" err="1"/>
              <a:t>Refractory</a:t>
            </a:r>
            <a:r>
              <a:rPr lang="pt-BR" i="1" dirty="0"/>
              <a:t> </a:t>
            </a:r>
            <a:r>
              <a:rPr lang="pt-BR" i="1" dirty="0" err="1"/>
              <a:t>products</a:t>
            </a:r>
            <a:r>
              <a:rPr lang="pt-BR" i="1" dirty="0"/>
              <a:t> — </a:t>
            </a:r>
            <a:r>
              <a:rPr lang="pt-BR" i="1" dirty="0" err="1"/>
              <a:t>Determination</a:t>
            </a:r>
            <a:r>
              <a:rPr lang="pt-BR" i="1" dirty="0"/>
              <a:t> </a:t>
            </a:r>
            <a:r>
              <a:rPr lang="pt-BR" i="1" dirty="0" err="1"/>
              <a:t>of</a:t>
            </a:r>
            <a:r>
              <a:rPr lang="pt-BR" i="1" dirty="0"/>
              <a:t> </a:t>
            </a:r>
            <a:r>
              <a:rPr lang="pt-BR" i="1" dirty="0" err="1"/>
              <a:t>refractoriness</a:t>
            </a:r>
            <a:r>
              <a:rPr lang="pt-BR" i="1" dirty="0"/>
              <a:t> </a:t>
            </a:r>
            <a:r>
              <a:rPr lang="pt-BR" i="1" dirty="0" err="1"/>
              <a:t>under</a:t>
            </a:r>
            <a:r>
              <a:rPr lang="pt-BR" i="1" dirty="0"/>
              <a:t> </a:t>
            </a:r>
            <a:r>
              <a:rPr lang="pt-BR" i="1" dirty="0" err="1"/>
              <a:t>load</a:t>
            </a:r>
            <a:r>
              <a:rPr lang="pt-BR" i="1" dirty="0"/>
              <a:t> — </a:t>
            </a:r>
            <a:r>
              <a:rPr lang="pt-BR" i="1" dirty="0" err="1"/>
              <a:t>Differential</a:t>
            </a:r>
            <a:r>
              <a:rPr lang="pt-BR" i="1" dirty="0"/>
              <a:t> </a:t>
            </a:r>
            <a:r>
              <a:rPr lang="pt-BR" i="1" dirty="0" err="1"/>
              <a:t>method</a:t>
            </a:r>
            <a:r>
              <a:rPr lang="pt-BR" i="1" dirty="0"/>
              <a:t> </a:t>
            </a:r>
            <a:r>
              <a:rPr lang="pt-BR" i="1" dirty="0" err="1"/>
              <a:t>with</a:t>
            </a:r>
            <a:r>
              <a:rPr lang="pt-BR" i="1" dirty="0"/>
              <a:t> </a:t>
            </a:r>
            <a:r>
              <a:rPr lang="pt-BR" i="1" dirty="0" err="1"/>
              <a:t>rising</a:t>
            </a:r>
            <a:r>
              <a:rPr lang="pt-BR" i="1" dirty="0"/>
              <a:t> </a:t>
            </a:r>
            <a:r>
              <a:rPr lang="pt-BR" i="1" dirty="0" err="1"/>
              <a:t>temperature</a:t>
            </a:r>
            <a:endParaRPr lang="pt-BR" i="1" dirty="0"/>
          </a:p>
          <a:p>
            <a:pPr marL="457200" indent="-456120" algn="just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  <a:buFont typeface="Arial"/>
              <a:buChar char="►"/>
            </a:pPr>
            <a:r>
              <a:rPr lang="pt-BR" spc="-1" dirty="0">
                <a:solidFill>
                  <a:srgbClr val="000000"/>
                </a:solidFill>
              </a:rPr>
              <a:t>Neste ensaio, uma carga constante é aplicada ao provete (0,2 MPa), que em seguida é aquecido sob taxa constante até a falha.</a:t>
            </a:r>
            <a:endParaRPr lang="en-US" spc="-1" dirty="0">
              <a:solidFill>
                <a:srgbClr val="000000"/>
              </a:solidFill>
            </a:endParaRPr>
          </a:p>
        </p:txBody>
      </p:sp>
      <p:sp>
        <p:nvSpPr>
          <p:cNvPr id="100" name="CustomShape 3"/>
          <p:cNvSpPr/>
          <p:nvPr/>
        </p:nvSpPr>
        <p:spPr>
          <a:xfrm>
            <a:off x="2341800" y="265653"/>
            <a:ext cx="6739920" cy="10523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080">
              <a:lnSpc>
                <a:spcPct val="90000"/>
              </a:lnSpc>
              <a:spcBef>
                <a:spcPts val="1001"/>
              </a:spcBef>
              <a:buClr>
                <a:srgbClr val="E85412"/>
              </a:buClr>
            </a:pPr>
            <a:r>
              <a:rPr lang="pt-BR" sz="2800" b="1" spc="-1" dirty="0">
                <a:solidFill>
                  <a:srgbClr val="000000"/>
                </a:solidFill>
              </a:rPr>
              <a:t>Refratariedade sob carga</a:t>
            </a:r>
            <a:endParaRPr lang="pt-BR" sz="2800" b="1" spc="-1" dirty="0"/>
          </a:p>
        </p:txBody>
      </p:sp>
      <p:sp>
        <p:nvSpPr>
          <p:cNvPr id="101" name="CustomShape 4"/>
          <p:cNvSpPr/>
          <p:nvPr/>
        </p:nvSpPr>
        <p:spPr>
          <a:xfrm>
            <a:off x="0" y="6599880"/>
            <a:ext cx="5338440" cy="257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pt-BR" sz="1100" b="1" spc="-1" dirty="0">
                <a:solidFill>
                  <a:srgbClr val="FFFFFF"/>
                </a:solidFill>
              </a:rPr>
              <a:t>Rafael Oliveira, </a:t>
            </a:r>
            <a:r>
              <a:rPr lang="pt-BR" sz="1100" b="1" spc="-1" dirty="0" err="1">
                <a:solidFill>
                  <a:srgbClr val="FFFFFF"/>
                </a:solidFill>
              </a:rPr>
              <a:t>University</a:t>
            </a:r>
            <a:r>
              <a:rPr lang="pt-BR" sz="1100" b="1" spc="-1" dirty="0">
                <a:solidFill>
                  <a:srgbClr val="FFFFFF"/>
                </a:solidFill>
              </a:rPr>
              <a:t> </a:t>
            </a:r>
            <a:r>
              <a:rPr lang="pt-BR" sz="1100" b="1" spc="-1" dirty="0" err="1">
                <a:solidFill>
                  <a:srgbClr val="FFFFFF"/>
                </a:solidFill>
              </a:rPr>
              <a:t>of</a:t>
            </a:r>
            <a:r>
              <a:rPr lang="pt-BR" sz="1100" b="1" spc="-1" dirty="0">
                <a:solidFill>
                  <a:srgbClr val="FFFFFF"/>
                </a:solidFill>
              </a:rPr>
              <a:t> Coimbra, ATHOR Project, </a:t>
            </a:r>
            <a:r>
              <a:rPr lang="pt-BR" sz="1100" b="1" spc="-1" dirty="0" err="1">
                <a:solidFill>
                  <a:srgbClr val="FFFFFF"/>
                </a:solidFill>
              </a:rPr>
              <a:t>November</a:t>
            </a:r>
            <a:r>
              <a:rPr lang="pt-BR" sz="1100" b="1" spc="-1" dirty="0">
                <a:solidFill>
                  <a:srgbClr val="FFFFFF"/>
                </a:solidFill>
              </a:rPr>
              <a:t> 2018</a:t>
            </a:r>
            <a:endParaRPr lang="pt-BR" sz="1100" spc="-1" dirty="0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9E483461-962E-4FE9-B18D-E068B4DBD0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0737" y="1658964"/>
            <a:ext cx="2671374" cy="4567934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63F1FE67-53DB-4BA3-BB6F-65D50826BC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060" y="3156656"/>
            <a:ext cx="483870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3044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5234</TotalTime>
  <Words>1066</Words>
  <Application>Microsoft Office PowerPoint</Application>
  <PresentationFormat>Apresentação na tela (4:3)</PresentationFormat>
  <Paragraphs>109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13</vt:i4>
      </vt:variant>
    </vt:vector>
  </HeadingPairs>
  <TitlesOfParts>
    <vt:vector size="21" baseType="lpstr">
      <vt:lpstr>Arial</vt:lpstr>
      <vt:lpstr>Calibri</vt:lpstr>
      <vt:lpstr>DejaVu Sans</vt:lpstr>
      <vt:lpstr>Symbol</vt:lpstr>
      <vt:lpstr>Times New Roman</vt:lpstr>
      <vt:lpstr>Wingdings</vt:lpstr>
      <vt:lpstr>Office Theme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barsukd</dc:creator>
  <dc:description/>
  <cp:lastModifiedBy>Oliveira</cp:lastModifiedBy>
  <cp:revision>402</cp:revision>
  <dcterms:created xsi:type="dcterms:W3CDTF">2017-11-10T22:10:46Z</dcterms:created>
  <dcterms:modified xsi:type="dcterms:W3CDTF">2018-11-27T20:41:13Z</dcterms:modified>
  <dc:language>pt-BR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ompany">
    <vt:lpwstr>Microsoft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Apresentação na tela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25</vt:i4>
  </property>
</Properties>
</file>